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26"/>
  </p:notesMasterIdLst>
  <p:sldIdLst>
    <p:sldId id="257" r:id="rId3"/>
    <p:sldId id="258" r:id="rId4"/>
    <p:sldId id="367" r:id="rId5"/>
    <p:sldId id="259" r:id="rId6"/>
    <p:sldId id="271" r:id="rId7"/>
    <p:sldId id="280" r:id="rId8"/>
    <p:sldId id="340" r:id="rId9"/>
    <p:sldId id="368" r:id="rId10"/>
    <p:sldId id="369" r:id="rId11"/>
    <p:sldId id="370" r:id="rId12"/>
    <p:sldId id="371" r:id="rId13"/>
    <p:sldId id="372" r:id="rId14"/>
    <p:sldId id="373" r:id="rId15"/>
    <p:sldId id="374" r:id="rId16"/>
    <p:sldId id="318" r:id="rId17"/>
    <p:sldId id="333" r:id="rId18"/>
    <p:sldId id="325" r:id="rId19"/>
    <p:sldId id="332" r:id="rId20"/>
    <p:sldId id="335" r:id="rId21"/>
    <p:sldId id="269" r:id="rId22"/>
    <p:sldId id="366" r:id="rId23"/>
    <p:sldId id="358" r:id="rId24"/>
    <p:sldId id="273" r:id="rId25"/>
  </p:sldIdLst>
  <p:sldSz cx="12192000" cy="6858000"/>
  <p:notesSz cx="6858000" cy="9144000"/>
  <p:embeddedFontLs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Calibri Light" panose="020F0302020204030204" pitchFamily="34" charset="0"/>
      <p:regular r:id="rId31"/>
      <p:italic r:id="rId32"/>
    </p:embeddedFont>
    <p:embeddedFont>
      <p:font typeface="OpenDyslexic" pitchFamily="2" charset="77"/>
      <p:regular r:id="rId33"/>
      <p:bold r:id="rId34"/>
      <p:italic r:id="rId35"/>
      <p:boldItalic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FFCCCC"/>
    <a:srgbClr val="FFFF66"/>
    <a:srgbClr val="CCCCFF"/>
    <a:srgbClr val="D60093"/>
    <a:srgbClr val="FF9966"/>
    <a:srgbClr val="FFCC66"/>
    <a:srgbClr val="66CCFF"/>
    <a:srgbClr val="CCCC00"/>
    <a:srgbClr val="C55A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64" autoAdjust="0"/>
    <p:restoredTop sz="94660"/>
  </p:normalViewPr>
  <p:slideViewPr>
    <p:cSldViewPr snapToGrid="0">
      <p:cViewPr varScale="1">
        <p:scale>
          <a:sx n="63" d="100"/>
          <a:sy n="63" d="100"/>
        </p:scale>
        <p:origin x="69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font" Target="fonts/font8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7.fntdata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6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2.fntdata"/><Relationship Id="rId36" Type="http://schemas.openxmlformats.org/officeDocument/2006/relationships/font" Target="fonts/font10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5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A1812A-99C6-4FD5-86FC-C4233476A794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3B56E9-B35C-4E14-97F2-1FEBAE916B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7457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You may wish to read this first and have the children follow along and then read on their own.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A2248E-1B6B-4373-A390-B8475C5183B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71902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Discuss pace, volume, expression. Do any words need emphasising?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A2248E-1B6B-4373-A390-B8475C5183B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08735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Children could use a scale to indicate if they have heard the word before – 1 indicating no, I’ve never heard it before and 5 indicating yes, I know this word well.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A2248E-1B6B-4373-A390-B8475C5183B5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4720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A2248E-1B6B-4373-A390-B8475C5183B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00347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A2248E-1B6B-4373-A390-B8475C5183B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13706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A2248E-1B6B-4373-A390-B8475C5183B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72256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A2248E-1B6B-4373-A390-B8475C5183B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08869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A2248E-1B6B-4373-A390-B8475C5183B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90129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A2248E-1B6B-4373-A390-B8475C5183B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432667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A2248E-1B6B-4373-A390-B8475C5183B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16454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A2248E-1B6B-4373-A390-B8475C5183B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02250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Challenge: Can children make up their own true/false statements to test a partner?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A2248E-1B6B-4373-A390-B8475C5183B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08296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You could set a timer and give the children 1 minute to find the answers.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A2248E-1B6B-4373-A390-B8475C5183B5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4849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You could set a timer and give the children 1 minute to find the answers.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A2248E-1B6B-4373-A390-B8475C5183B5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39874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You could set a timer and give the children 1 minute to find the answers.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A2248E-1B6B-4373-A390-B8475C5183B5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7780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Encourage children to justify and explain.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A2248E-1B6B-4373-A390-B8475C5183B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98129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A2248E-1B6B-4373-A390-B8475C5183B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465452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Looking after our coastlines? Diversity of creatures/habitats?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A2248E-1B6B-4373-A390-B8475C5183B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136158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A2248E-1B6B-4373-A390-B8475C5183B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433785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Encourage children to justify and explain.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A2248E-1B6B-4373-A390-B8475C5183B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90953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91746D-A4BD-4D79-B9AD-B62758F8C3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B86DC5-D6DE-461E-BE34-3363275850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5B1528-5F21-49A9-8FA7-2B48B8EA4C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1F3B8-2D81-4242-81A7-1353D76A5432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EB3C48-B053-42D0-8E80-710D25E93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599537-B1CB-4EBF-9E5D-2D27C76038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43FFE-02AB-4DD5-9666-0017DA30F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8759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0C5D90-9C1D-4E75-BEF2-43AC2F2FBC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31B424-355E-4B99-8DB2-42E9EBEFD7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65D88B-1E40-4C07-A29B-4493DA81D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1F3B8-2D81-4242-81A7-1353D76A5432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1DD431-1CDC-4AD8-9734-1DF4ECFC4E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4A67EA-8993-422E-8CC2-FE8A059A70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43FFE-02AB-4DD5-9666-0017DA30F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5739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BE346-5223-4480-9B69-22C9045D8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2A1E8B-1857-4634-BFB7-505721D13C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AA440A-2231-4CE0-89E8-5B9950FA59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1F3B8-2D81-4242-81A7-1353D76A5432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84A54B-327E-435A-89F5-F56AC1DD37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7FBC36-68E1-4E63-92DC-F21F0E1D8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43FFE-02AB-4DD5-9666-0017DA30F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7520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67619-E486-4EE4-BAA2-F7A199D25F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D31D87-E0D6-4026-90C5-486EC8D104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E5E0E6-B67D-4671-A935-CCF7D5D5E5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12AC99-2E9D-4CC7-AA7E-174D46EF1B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1F3B8-2D81-4242-81A7-1353D76A5432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07C5CD-69C2-45A5-A844-B6682D656C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3D2A38-2BCE-4B63-9338-05D6F77A66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43FFE-02AB-4DD5-9666-0017DA30F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4393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DDA102-D42F-4400-9BF6-C569C41902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097BAA-A5F8-4E4D-8D7F-CB8C4A9B48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00BCB3-CF5B-42E8-B3A0-97BA14BF0E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1C9C0F5-91D9-4123-A8B4-A58684778C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0F23E05-8774-4633-A808-247DCEA15C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F04BE4-6E92-43FB-A8B5-4F8B462DA2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1F3B8-2D81-4242-81A7-1353D76A5432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7333D4A-2FA5-4461-B5B2-383DD80C19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B54F88F-0A44-4C83-9359-6A296ED2B7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43FFE-02AB-4DD5-9666-0017DA30F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08272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4F8F3D-0FFD-4CFB-8572-F3F8ED1CC4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2F315AB-6B49-44F9-ACCF-170DCEAD37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1F3B8-2D81-4242-81A7-1353D76A5432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29F16B-0C9D-426B-ACD6-088086B86F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1A91EC2-F71C-4BFA-8372-156A7F13A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43FFE-02AB-4DD5-9666-0017DA30F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410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3352426-BA17-4DD5-BC24-627BC4D9A1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1F3B8-2D81-4242-81A7-1353D76A5432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095F413-237D-4FCC-BA40-763F6AF1A1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ADE9FA-53AD-44EC-AD8D-FECDE96A8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43FFE-02AB-4DD5-9666-0017DA30F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352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89B37-7216-4599-8E22-CAC91FABCB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2196F4-FBF2-4B87-A628-9A873A9FF3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F18CA5-E365-4AFF-BE10-52F9391B89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6E2FE8-EDBD-46E9-BC51-ADC4ECD74F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1F3B8-2D81-4242-81A7-1353D76A5432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F8D7EA-3413-448F-BFCD-9C6FCA18A9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872E68-15E3-411D-95E2-A9F69C161C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43FFE-02AB-4DD5-9666-0017DA30F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558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292FE6-1EA4-4061-B220-16DEB4E6B0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CBB0A92-0F46-4FA9-9C0F-F6A023D7FF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A13817-16A3-4A5A-BD3E-03260F1274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7369B8-4C60-4C4D-875E-9814815D87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1F3B8-2D81-4242-81A7-1353D76A5432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F655F9-B9FF-41C7-B617-225523FA7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7E015C-0BD7-4C31-B10B-D48F092596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43FFE-02AB-4DD5-9666-0017DA30F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2847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C66C42-2F57-43C2-87A5-BA16B9FFBF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689EAC-73D2-402C-985B-FBA778BF98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84E48C-F6B0-42D3-857B-AE9059EE2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1F3B8-2D81-4242-81A7-1353D76A5432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27B01F-7978-4B5D-BFE4-82F0C6B4D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7961F5-0756-46C7-B785-237165ECB3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43FFE-02AB-4DD5-9666-0017DA30F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8335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BF32436-E220-4BE3-88A5-0D5D2B488A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5D246F-8D03-4BC9-A224-479B2EBDBA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AA38FE-F13F-4F5F-8870-564F81CB6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1F3B8-2D81-4242-81A7-1353D76A5432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E7E775-0022-450F-8D21-16DD8D0C0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B4159C-2B59-4F09-9448-EC06D4F0B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43FFE-02AB-4DD5-9666-0017DA30F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6979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E7708-AC7B-436E-B598-9479200AF9A8}" type="datetime1">
              <a:rPr lang="en-GB" smtClean="0"/>
              <a:t>10/03/2023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The Literacy Shed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D0E76-B364-4BD8-9EDF-33DB8B96F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4774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C9D72-374C-40E7-8F6E-D26096102A09}" type="datetime1">
              <a:rPr lang="en-GB" smtClean="0"/>
              <a:t>10/03/2023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The Literacy Shed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D0E76-B364-4BD8-9EDF-33DB8B96F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2787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E2B53-72B0-4E30-B438-36737286F681}" type="datetime1">
              <a:rPr lang="en-GB" smtClean="0"/>
              <a:t>10/03/2023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The Literacy Shed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D0E76-B364-4BD8-9EDF-33DB8B96F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4455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4CC82-36BC-47C5-9E2D-5C7244A5EB80}" type="datetime1">
              <a:rPr lang="en-GB" smtClean="0"/>
              <a:t>10/03/2023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The Literacy Shed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D0E76-B364-4BD8-9EDF-33DB8B96F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8833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1040-01AB-4F45-BB74-7FAF6E05F27A}" type="datetime1">
              <a:rPr lang="en-GB" smtClean="0"/>
              <a:t>10/03/2023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The Literacy Shed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D0E76-B364-4BD8-9EDF-33DB8B96F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06330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B9742-C750-4F1A-9706-EA8224975E3D}" type="datetime1">
              <a:rPr lang="en-GB" smtClean="0"/>
              <a:t>10/03/2023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The Literacy Shed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D0E76-B364-4BD8-9EDF-33DB8B96F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315264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302EB-5477-403D-837E-F1D93AD1088C}" type="datetime1">
              <a:rPr lang="en-GB" smtClean="0"/>
              <a:t>10/03/2023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The Literacy Shed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D0E76-B364-4BD8-9EDF-33DB8B96F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4473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4D9F6-C579-42F7-8C64-AACB74DB9D49}" type="datetime1">
              <a:rPr lang="en-GB" smtClean="0"/>
              <a:t>10/03/2023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The Literacy Shed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D0E76-B364-4BD8-9EDF-33DB8B96F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8686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61E3D-1F45-49C7-8021-02C9D1F388EE}" type="datetime1">
              <a:rPr lang="en-GB" smtClean="0"/>
              <a:t>10/03/2023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The Literacy Shed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D0E76-B364-4BD8-9EDF-33DB8B96F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56741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02F5D-398C-4FE8-A326-9184E34249DE}" type="datetime1">
              <a:rPr lang="en-GB" smtClean="0"/>
              <a:t>10/03/2023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The Literacy Shed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D0E76-B364-4BD8-9EDF-33DB8B96F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94794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847A6-542B-41A2-A5BA-080327FF437C}" type="datetime1">
              <a:rPr lang="en-GB" smtClean="0"/>
              <a:t>10/03/2023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The Literacy Shed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D0E76-B364-4BD8-9EDF-33DB8B96F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474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DBC1360-A30C-4111-9F3F-F63A811B52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7F4D35-DC49-4C54-89D1-C27C971F40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6B89DA-0698-4A4A-B55B-F5F498886F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1F3B8-2D81-4242-81A7-1353D76A5432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2D0532-A6D5-4814-A9F4-41CC335630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D6B007-CF04-434F-BA94-8369EDFF3B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843FFE-02AB-4DD5-9666-0017DA30F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57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7549E7-9D8E-4663-842C-54977F8FB68C}" type="datetime1">
              <a:rPr lang="en-GB" smtClean="0"/>
              <a:t>10/03/2023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© The Literacy Shed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BD0E76-B364-4BD8-9EDF-33DB8B96F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0554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childrens.poetryarchive.org/poem/a-small-dragon/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0D7870-DBF1-4BB0-90C9-0C2B19EC05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6280" y="3008917"/>
            <a:ext cx="10759440" cy="1323618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C00000"/>
                </a:solidFill>
                <a:latin typeface="OpenDyslexic" panose="00000500000000000000" pitchFamily="50" charset="0"/>
              </a:rPr>
              <a:t>Why Do Dragons Make Good Pets?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0BFCAD-9C42-42AD-BB07-13D02BCFB8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332535"/>
            <a:ext cx="9144000" cy="1655762"/>
          </a:xfrm>
        </p:spPr>
        <p:txBody>
          <a:bodyPr>
            <a:normAutofit/>
          </a:bodyPr>
          <a:lstStyle/>
          <a:p>
            <a:r>
              <a:rPr lang="en-GB" dirty="0">
                <a:latin typeface="OpenDyslexic" panose="00000500000000000000" pitchFamily="50" charset="0"/>
              </a:rPr>
              <a:t>Stage 3</a:t>
            </a:r>
          </a:p>
          <a:p>
            <a:r>
              <a:rPr lang="en-GB" dirty="0">
                <a:latin typeface="OpenDyslexic" panose="00000500000000000000" pitchFamily="50" charset="0"/>
              </a:rPr>
              <a:t>Unit Focus: Mythical Creatures</a:t>
            </a:r>
          </a:p>
          <a:p>
            <a:r>
              <a:rPr lang="en-GB" dirty="0">
                <a:latin typeface="OpenDyslexic" panose="00000500000000000000" pitchFamily="50" charset="0"/>
              </a:rPr>
              <a:t>Text Focus: Persuasive Text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01305A-C97E-4E4E-98AB-EFB193D00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The Literacy Shed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2B52173-2D67-4684-892C-D6164F925C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2286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F0CD01B-21CA-4253-857A-F9CA22778A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048375"/>
            <a:ext cx="12192000" cy="809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0032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CB5B17-BECE-4899-BD41-A7A40E1780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9709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4000" dirty="0">
                <a:solidFill>
                  <a:srgbClr val="C00000"/>
                </a:solidFill>
                <a:latin typeface="OpenDyslexic" panose="00000500000000000000" pitchFamily="50" charset="0"/>
              </a:rPr>
              <a:t>Today we are learning to…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11BE71-2DAD-4F77-A4DD-CCB64CB34C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43656" y="3207833"/>
            <a:ext cx="10515600" cy="4351338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dirty="0">
                <a:latin typeface="OpenDyslexic" panose="00000500000000000000" pitchFamily="50" charset="0"/>
              </a:rPr>
              <a:t>identify new words and their meaning</a:t>
            </a:r>
          </a:p>
          <a:p>
            <a:pPr marL="0" indent="0">
              <a:buNone/>
            </a:pPr>
            <a:br>
              <a:rPr lang="en-GB" dirty="0">
                <a:latin typeface="OpenDyslexic" panose="00000500000000000000" pitchFamily="50" charset="0"/>
              </a:rPr>
            </a:br>
            <a:r>
              <a:rPr lang="en-GB" dirty="0">
                <a:latin typeface="OpenDyslexic" panose="00000500000000000000" pitchFamily="50" charset="0"/>
              </a:rPr>
              <a:t>summarise key themes in a paragraph</a:t>
            </a:r>
          </a:p>
          <a:p>
            <a:pPr marL="0" indent="0">
              <a:buNone/>
            </a:pPr>
            <a:endParaRPr lang="en-GB" dirty="0">
              <a:latin typeface="OpenDyslexic" panose="00000500000000000000" pitchFamily="50" charset="0"/>
            </a:endParaRPr>
          </a:p>
          <a:p>
            <a:pPr marL="0" indent="0">
              <a:buNone/>
            </a:pPr>
            <a:r>
              <a:rPr lang="en-GB" dirty="0">
                <a:latin typeface="OpenDyslexic" panose="00000500000000000000" pitchFamily="50" charset="0"/>
              </a:rPr>
              <a:t>retrieve and record information from non-fiction</a:t>
            </a:r>
          </a:p>
        </p:txBody>
      </p:sp>
      <p:pic>
        <p:nvPicPr>
          <p:cNvPr id="7" name="Picture 6" descr="../../../Desktop/Visual%20Vipers/VIPERS%20images/Screen%20Shot%202017-03-20%20at%2011">
            <a:extLst>
              <a:ext uri="{FF2B5EF4-FFF2-40B4-BE49-F238E27FC236}">
                <a16:creationId xmlns:a16="http://schemas.microsoft.com/office/drawing/2014/main" id="{ECF45050-602A-450E-9E07-C60638E2657D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253" y="3336709"/>
            <a:ext cx="920115" cy="76771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25576E6-1223-41E2-A4F7-CD0B764E8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The Literacy Shed</a:t>
            </a:r>
          </a:p>
        </p:txBody>
      </p:sp>
      <p:pic>
        <p:nvPicPr>
          <p:cNvPr id="11" name="Picture 10" descr="../../../Desktop/Visual%20Vipers/VIPERS%20images/Screen%20Shot%202017-03-20%20at%2011">
            <a:extLst>
              <a:ext uri="{FF2B5EF4-FFF2-40B4-BE49-F238E27FC236}">
                <a16:creationId xmlns:a16="http://schemas.microsoft.com/office/drawing/2014/main" id="{954DF670-8B95-4A40-913A-1EB5549C8D5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06" y="5505422"/>
            <a:ext cx="1030605" cy="81153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7" descr="../../../Desktop/Visual%20Vipers/VIPERS%20images/Screen%20Shot%202017-03-20%20at%2011">
            <a:extLst>
              <a:ext uri="{FF2B5EF4-FFF2-40B4-BE49-F238E27FC236}">
                <a16:creationId xmlns:a16="http://schemas.microsoft.com/office/drawing/2014/main" id="{4937926E-1F08-4084-A24C-37AA9E188885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3" y="4425950"/>
            <a:ext cx="977265" cy="80264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013A4EB-8802-4954-9F79-DA7C1684C6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918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CB5B17-BECE-4899-BD41-A7A40E1780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43291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000" dirty="0">
                <a:solidFill>
                  <a:srgbClr val="C00000"/>
                </a:solidFill>
                <a:latin typeface="OpenDyslexic" panose="00000500000000000000" pitchFamily="50" charset="0"/>
              </a:rPr>
              <a:t>Before reading…</a:t>
            </a:r>
            <a:br>
              <a:rPr lang="en-GB" sz="4000" dirty="0">
                <a:solidFill>
                  <a:srgbClr val="C00000"/>
                </a:solidFill>
                <a:latin typeface="OpenDyslexic" panose="00000500000000000000" pitchFamily="50" charset="0"/>
              </a:rPr>
            </a:br>
            <a:r>
              <a:rPr lang="en-GB" sz="3100" dirty="0">
                <a:latin typeface="OpenDyslexic" panose="00000500000000000000" pitchFamily="50" charset="0"/>
              </a:rPr>
              <a:t>As a class make a list of the advantages and disadvantages of keeping a dragon as a pet!</a:t>
            </a:r>
            <a:endParaRPr lang="en-GB" sz="4000" dirty="0">
              <a:latin typeface="OpenDyslexic" panose="00000500000000000000" pitchFamily="50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25576E6-1223-41E2-A4F7-CD0B764E8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The Literacy Shed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1A792145-ACDF-4271-9103-B087E09E6C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0130539"/>
              </p:ext>
            </p:extLst>
          </p:nvPr>
        </p:nvGraphicFramePr>
        <p:xfrm>
          <a:off x="2032000" y="2304626"/>
          <a:ext cx="8128000" cy="3566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2632788323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7941454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OpenDyslexic" panose="00000500000000000000" pitchFamily="50" charset="0"/>
                        </a:rPr>
                        <a:t>ADVANTAGES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OpenDyslexic" panose="00000500000000000000" pitchFamily="50" charset="0"/>
                        </a:rPr>
                        <a:t>DISADVANTAGES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08697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5754007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A1658E10-73AA-4012-BF97-686D5B8434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48375"/>
            <a:ext cx="12192000" cy="809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0136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B826A0-7584-4C54-ACD0-BC5860730F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740" y="222885"/>
            <a:ext cx="11018520" cy="1325563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>
                <a:solidFill>
                  <a:srgbClr val="C00000"/>
                </a:solidFill>
                <a:latin typeface="OpenDyslexic" panose="00000500000000000000" pitchFamily="50" charset="0"/>
              </a:rPr>
              <a:t>Task 1: Read ‘Why Do Dragons Make Good Pets?’ in pairs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B67177-E924-4CA7-90DD-563D35B007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000" b="1" dirty="0">
                <a:latin typeface="OpenDyslexic" panose="00000500000000000000" pitchFamily="50" charset="0"/>
              </a:rPr>
              <a:t>While you are reading, you may wish to:</a:t>
            </a:r>
          </a:p>
          <a:p>
            <a:endParaRPr lang="en-GB" dirty="0">
              <a:latin typeface="OpenDyslexic" panose="00000500000000000000" pitchFamily="50" charset="0"/>
            </a:endParaRPr>
          </a:p>
          <a:p>
            <a:r>
              <a:rPr lang="en-GB" dirty="0">
                <a:latin typeface="OpenDyslexic" panose="00000500000000000000" pitchFamily="50" charset="0"/>
              </a:rPr>
              <a:t>Underline and identify any new, unknown words</a:t>
            </a:r>
          </a:p>
          <a:p>
            <a:r>
              <a:rPr lang="en-GB" dirty="0">
                <a:latin typeface="OpenDyslexic" panose="00000500000000000000" pitchFamily="50" charset="0"/>
              </a:rPr>
              <a:t>Underline any interesting facts</a:t>
            </a:r>
          </a:p>
          <a:p>
            <a:endParaRPr lang="en-GB" dirty="0">
              <a:latin typeface="OpenDyslexic" panose="00000500000000000000" pitchFamily="50" charset="0"/>
            </a:endParaRPr>
          </a:p>
          <a:p>
            <a:pPr marL="0" indent="0" algn="ctr">
              <a:buNone/>
            </a:pPr>
            <a:r>
              <a:rPr lang="en-GB" b="1" dirty="0">
                <a:latin typeface="OpenDyslexic" panose="00000500000000000000" pitchFamily="50" charset="0"/>
              </a:rPr>
              <a:t>Challenge:</a:t>
            </a:r>
          </a:p>
          <a:p>
            <a:pPr marL="0" indent="0" algn="ctr">
              <a:buNone/>
            </a:pPr>
            <a:r>
              <a:rPr lang="en-GB" b="1" dirty="0">
                <a:solidFill>
                  <a:srgbClr val="C00000"/>
                </a:solidFill>
                <a:latin typeface="OpenDyslexic" panose="00000500000000000000" pitchFamily="50" charset="0"/>
              </a:rPr>
              <a:t>Draw and labels a picture of one of the dragons. </a:t>
            </a:r>
          </a:p>
          <a:p>
            <a:pPr algn="ctr"/>
            <a:endParaRPr lang="en-GB" dirty="0">
              <a:solidFill>
                <a:schemeClr val="accent2">
                  <a:lumMod val="75000"/>
                </a:schemeClr>
              </a:solidFill>
              <a:latin typeface="OpenDyslexic" panose="00000500000000000000" pitchFamily="50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5B826E-BBBE-4E45-9F1B-AB30963CD8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The Literacy Shed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F751E89-FC67-4873-80CA-E332B419FE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048375"/>
            <a:ext cx="12192000" cy="809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6603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08D04-077F-4556-B639-09544D57B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03793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rgbClr val="C00000"/>
                </a:solidFill>
                <a:latin typeface="OpenDyslexic" panose="00000500000000000000" pitchFamily="50" charset="0"/>
              </a:rPr>
              <a:t>Task 2: Fluency and Expression</a:t>
            </a:r>
            <a:br>
              <a:rPr lang="en-GB" dirty="0">
                <a:latin typeface="OpenDyslexic" panose="00000500000000000000" pitchFamily="50" charset="0"/>
              </a:rPr>
            </a:br>
            <a:br>
              <a:rPr lang="en-GB" dirty="0">
                <a:latin typeface="OpenDyslexic" panose="00000500000000000000" pitchFamily="50" charset="0"/>
              </a:rPr>
            </a:br>
            <a:r>
              <a:rPr lang="en-GB" sz="3100" b="1" dirty="0">
                <a:latin typeface="OpenDyslexic" panose="00000500000000000000" pitchFamily="50" charset="0"/>
              </a:rPr>
              <a:t>Read this extract from the text. Think carefully about how to make this extract engaging!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D8A84A-9215-4F35-88FE-629137D4E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The Literacy Shed</a:t>
            </a:r>
          </a:p>
        </p:txBody>
      </p:sp>
      <p:pic>
        <p:nvPicPr>
          <p:cNvPr id="6" name="Picture 5" descr="../../../Desktop/Visual%20Vipers/VIPERS%20images/Screen%20Shot%202017-03-20%20at%2011">
            <a:extLst>
              <a:ext uri="{FF2B5EF4-FFF2-40B4-BE49-F238E27FC236}">
                <a16:creationId xmlns:a16="http://schemas.microsoft.com/office/drawing/2014/main" id="{CCE60AD5-23BE-4215-920F-6A904F93C7B7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3" y="819935"/>
            <a:ext cx="920115" cy="76771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48119C5-4126-4FF9-A172-48DF4B9CA3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6402" y="3038912"/>
            <a:ext cx="11339195" cy="2737215"/>
          </a:xfrm>
          <a:solidFill>
            <a:srgbClr val="CCECFF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endParaRPr lang="en-GB" sz="3200" dirty="0">
              <a:latin typeface="OpenDyslexic" panose="00000500000000000000" pitchFamily="50" charset="0"/>
            </a:endParaRPr>
          </a:p>
          <a:p>
            <a:pPr marL="0" indent="0" algn="ctr">
              <a:buNone/>
            </a:pPr>
            <a:r>
              <a:rPr lang="en-GB" sz="3200" dirty="0">
                <a:latin typeface="OpenDyslexic" panose="00000500000000000000" pitchFamily="50" charset="0"/>
              </a:rPr>
              <a:t>Are you in the market for a new pet? Have you considered a dragon? Before you dismiss it out of hand, remember that there are so many different types of dragon, there’s bound to be one that suits your needs. Let’s have a look at some famous dragons and see which one you want to take home!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7736261-F6BA-4477-BC95-A1777384C9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48375"/>
            <a:ext cx="12192000" cy="809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353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2030F-0C85-4D5A-9162-1F56C6DF2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7925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rgbClr val="C00000"/>
                </a:solidFill>
                <a:latin typeface="OpenDyslexic" panose="00000500000000000000" pitchFamily="50" charset="0"/>
              </a:rPr>
              <a:t>Task 3: Vocabulary Check</a:t>
            </a:r>
            <a:br>
              <a:rPr lang="en-GB" dirty="0">
                <a:latin typeface="OpenDyslexic" panose="00000500000000000000" pitchFamily="50" charset="0"/>
              </a:rPr>
            </a:br>
            <a:br>
              <a:rPr lang="en-GB" dirty="0">
                <a:latin typeface="OpenDyslexic" panose="00000500000000000000" pitchFamily="50" charset="0"/>
              </a:rPr>
            </a:br>
            <a:r>
              <a:rPr lang="en-GB" sz="3100" i="1" dirty="0">
                <a:latin typeface="OpenDyslexic" panose="00000500000000000000" pitchFamily="50" charset="0"/>
              </a:rPr>
              <a:t>Discuss these words and phrases!</a:t>
            </a:r>
          </a:p>
        </p:txBody>
      </p:sp>
      <p:pic>
        <p:nvPicPr>
          <p:cNvPr id="5" name="Picture 4" descr="../../../Desktop/Visual%20Vipers/VIPERS%20images/Screen%20Shot%202017-03-20%20at%2011">
            <a:extLst>
              <a:ext uri="{FF2B5EF4-FFF2-40B4-BE49-F238E27FC236}">
                <a16:creationId xmlns:a16="http://schemas.microsoft.com/office/drawing/2014/main" id="{792E8594-AC93-4F2D-B6B7-508F5FC3937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6447" y="410961"/>
            <a:ext cx="920115" cy="76771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</p:spPr>
      </p:pic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9A5B31-F608-41D5-AC44-282C19B0E8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01105"/>
            <a:ext cx="4114800" cy="365125"/>
          </a:xfrm>
        </p:spPr>
        <p:txBody>
          <a:bodyPr/>
          <a:lstStyle/>
          <a:p>
            <a:r>
              <a:rPr lang="en-GB"/>
              <a:t>© The Literacy Shed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5FA5D50-333D-43FF-B47E-DC3D9F01B203}"/>
              </a:ext>
            </a:extLst>
          </p:cNvPr>
          <p:cNvSpPr txBox="1"/>
          <p:nvPr/>
        </p:nvSpPr>
        <p:spPr>
          <a:xfrm>
            <a:off x="624840" y="2178380"/>
            <a:ext cx="1094232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endParaRPr lang="en-GB" sz="2800" dirty="0">
              <a:latin typeface="OpenDyslexic" panose="00000500000000000000" pitchFamily="50" charset="0"/>
            </a:endParaRPr>
          </a:p>
          <a:p>
            <a:pPr marL="514350" indent="-514350">
              <a:buAutoNum type="arabicParenR"/>
            </a:pPr>
            <a:r>
              <a:rPr lang="en-GB" sz="2800" dirty="0">
                <a:latin typeface="OpenDyslexic" panose="00000500000000000000" pitchFamily="50" charset="0"/>
              </a:rPr>
              <a:t>There are rumours that their spiked tails might be </a:t>
            </a:r>
            <a:r>
              <a:rPr lang="en-GB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Dyslexic" panose="00000500000000000000" pitchFamily="50" charset="0"/>
              </a:rPr>
              <a:t>venomous</a:t>
            </a:r>
            <a:r>
              <a:rPr lang="en-GB" sz="2800" dirty="0">
                <a:latin typeface="OpenDyslexic" panose="00000500000000000000" pitchFamily="50" charset="0"/>
              </a:rPr>
              <a:t>…</a:t>
            </a:r>
          </a:p>
          <a:p>
            <a:pPr marL="514350" indent="-514350">
              <a:buAutoNum type="arabicParenR"/>
            </a:pPr>
            <a:endParaRPr lang="en-GB" sz="2800" dirty="0">
              <a:latin typeface="OpenDyslexic" panose="00000500000000000000" pitchFamily="50" charset="0"/>
            </a:endParaRPr>
          </a:p>
          <a:p>
            <a:pPr marL="514350" indent="-514350">
              <a:buAutoNum type="arabicParenR"/>
            </a:pPr>
            <a:r>
              <a:rPr lang="en-GB" sz="2800" dirty="0">
                <a:latin typeface="OpenDyslexic" panose="00000500000000000000" pitchFamily="50" charset="0"/>
              </a:rPr>
              <a:t>Wyverns are particularly </a:t>
            </a:r>
            <a:r>
              <a:rPr lang="en-GB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Dyslexic" panose="00000500000000000000" pitchFamily="50" charset="0"/>
              </a:rPr>
              <a:t>loyal</a:t>
            </a:r>
            <a:r>
              <a:rPr lang="en-GB" sz="2800" dirty="0">
                <a:latin typeface="OpenDyslexic" panose="00000500000000000000" pitchFamily="50" charset="0"/>
              </a:rPr>
              <a:t> to their owners…</a:t>
            </a:r>
          </a:p>
          <a:p>
            <a:pPr marL="514350" indent="-514350">
              <a:buAutoNum type="arabicParenR"/>
            </a:pPr>
            <a:endParaRPr lang="en-GB" sz="2800" dirty="0">
              <a:latin typeface="OpenDyslexic" panose="00000500000000000000" pitchFamily="50" charset="0"/>
            </a:endParaRPr>
          </a:p>
          <a:p>
            <a:pPr marL="514350" indent="-514350">
              <a:buAutoNum type="arabicParenR"/>
            </a:pPr>
            <a:r>
              <a:rPr lang="en-GB" sz="2800" dirty="0">
                <a:latin typeface="OpenDyslexic" panose="00000500000000000000" pitchFamily="50" charset="0"/>
              </a:rPr>
              <a:t>Imagine owning a </a:t>
            </a:r>
            <a:r>
              <a:rPr lang="en-GB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Dyslexic" panose="00000500000000000000" pitchFamily="50" charset="0"/>
              </a:rPr>
              <a:t>celebrity dragon</a:t>
            </a:r>
            <a:r>
              <a:rPr lang="en-GB" sz="2800" dirty="0">
                <a:latin typeface="OpenDyslexic" panose="00000500000000000000" pitchFamily="50" charset="0"/>
              </a:rPr>
              <a:t>!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5CC327D-CAFF-4F61-A5B0-4E1C2BB29E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59805"/>
            <a:ext cx="12192000" cy="809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2963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2030F-0C85-4D5A-9162-1F56C6DF2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2092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rgbClr val="C00000"/>
                </a:solidFill>
                <a:latin typeface="OpenDyslexic" panose="00000500000000000000" pitchFamily="50" charset="0"/>
              </a:rPr>
              <a:t>Task 4: Find and Copy</a:t>
            </a:r>
            <a:br>
              <a:rPr lang="en-GB" dirty="0">
                <a:latin typeface="OpenDyslexic" panose="00000500000000000000" pitchFamily="50" charset="0"/>
              </a:rPr>
            </a:br>
            <a:br>
              <a:rPr lang="en-GB" dirty="0">
                <a:latin typeface="OpenDyslexic" panose="00000500000000000000" pitchFamily="50" charset="0"/>
              </a:rPr>
            </a:br>
            <a:endParaRPr lang="en-GB" sz="3100" dirty="0">
              <a:latin typeface="OpenDyslexic" panose="00000500000000000000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2742E4-E7C9-4673-B50C-D9E40BC508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1080" y="1770898"/>
            <a:ext cx="10414000" cy="4123490"/>
          </a:xfrm>
        </p:spPr>
        <p:txBody>
          <a:bodyPr>
            <a:normAutofit/>
          </a:bodyPr>
          <a:lstStyle/>
          <a:p>
            <a:pPr marL="514350" indent="-514350">
              <a:buAutoNum type="arabicParenR"/>
            </a:pPr>
            <a:r>
              <a:rPr lang="en-GB" dirty="0">
                <a:latin typeface="OpenDyslexic" panose="00000500000000000000" pitchFamily="50" charset="0"/>
              </a:rPr>
              <a:t>Find and copy a word in the introduction which means ‘thought about’.</a:t>
            </a:r>
          </a:p>
          <a:p>
            <a:pPr marL="514350" indent="-514350">
              <a:buAutoNum type="arabicParenR"/>
            </a:pPr>
            <a:endParaRPr lang="en-GB" dirty="0">
              <a:latin typeface="OpenDyslexic" panose="00000500000000000000" pitchFamily="50" charset="0"/>
            </a:endParaRPr>
          </a:p>
          <a:p>
            <a:pPr marL="0" indent="0">
              <a:buNone/>
            </a:pPr>
            <a:r>
              <a:rPr lang="en-GB" dirty="0">
                <a:latin typeface="OpenDyslexic" panose="00000500000000000000" pitchFamily="50" charset="0"/>
              </a:rPr>
              <a:t>---------------------------------------------------------------------</a:t>
            </a:r>
          </a:p>
        </p:txBody>
      </p:sp>
      <p:pic>
        <p:nvPicPr>
          <p:cNvPr id="5" name="Picture 4" descr="../../../Desktop/Visual%20Vipers/VIPERS%20images/Screen%20Shot%202017-03-20%20at%2011">
            <a:extLst>
              <a:ext uri="{FF2B5EF4-FFF2-40B4-BE49-F238E27FC236}">
                <a16:creationId xmlns:a16="http://schemas.microsoft.com/office/drawing/2014/main" id="{792E8594-AC93-4F2D-B6B7-508F5FC3937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017" y="412908"/>
            <a:ext cx="920115" cy="76771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</p:spPr>
      </p:pic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9A5B31-F608-41D5-AC44-282C19B0E8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© The Literacy Shed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82D2895-F3E6-4096-B133-701A0F4730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72000"/>
            <a:ext cx="12192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1965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2030F-0C85-4D5A-9162-1F56C6DF2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2092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rgbClr val="C00000"/>
                </a:solidFill>
                <a:latin typeface="OpenDyslexic" panose="00000500000000000000" pitchFamily="50" charset="0"/>
              </a:rPr>
              <a:t>Task 4: Find and Copy ANSWER</a:t>
            </a:r>
            <a:br>
              <a:rPr lang="en-GB" dirty="0">
                <a:latin typeface="OpenDyslexic" panose="00000500000000000000" pitchFamily="50" charset="0"/>
              </a:rPr>
            </a:br>
            <a:br>
              <a:rPr lang="en-GB" dirty="0">
                <a:latin typeface="OpenDyslexic" panose="00000500000000000000" pitchFamily="50" charset="0"/>
              </a:rPr>
            </a:br>
            <a:endParaRPr lang="en-GB" sz="3100" dirty="0">
              <a:latin typeface="OpenDyslexic" panose="00000500000000000000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2742E4-E7C9-4673-B50C-D9E40BC508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1080" y="1770898"/>
            <a:ext cx="10414000" cy="4123490"/>
          </a:xfrm>
        </p:spPr>
        <p:txBody>
          <a:bodyPr>
            <a:normAutofit/>
          </a:bodyPr>
          <a:lstStyle/>
          <a:p>
            <a:pPr marL="514350" indent="-514350">
              <a:buAutoNum type="arabicParenR"/>
            </a:pPr>
            <a:r>
              <a:rPr lang="en-GB" dirty="0">
                <a:latin typeface="OpenDyslexic" panose="00000500000000000000" pitchFamily="50" charset="0"/>
              </a:rPr>
              <a:t>Find and copy a word in the introduction which means ‘thought about’.</a:t>
            </a:r>
          </a:p>
          <a:p>
            <a:pPr marL="514350" indent="-514350">
              <a:buAutoNum type="arabicParenR"/>
            </a:pPr>
            <a:endParaRPr lang="en-GB" dirty="0">
              <a:latin typeface="OpenDyslexic" panose="00000500000000000000" pitchFamily="50" charset="0"/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Dyslexic" panose="00000500000000000000" pitchFamily="50" charset="0"/>
              </a:rPr>
              <a:t>considered</a:t>
            </a:r>
          </a:p>
        </p:txBody>
      </p:sp>
      <p:pic>
        <p:nvPicPr>
          <p:cNvPr id="5" name="Picture 4" descr="../../../Desktop/Visual%20Vipers/VIPERS%20images/Screen%20Shot%202017-03-20%20at%2011">
            <a:extLst>
              <a:ext uri="{FF2B5EF4-FFF2-40B4-BE49-F238E27FC236}">
                <a16:creationId xmlns:a16="http://schemas.microsoft.com/office/drawing/2014/main" id="{792E8594-AC93-4F2D-B6B7-508F5FC3937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022" y="395602"/>
            <a:ext cx="920115" cy="76771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</p:spPr>
      </p:pic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9A5B31-F608-41D5-AC44-282C19B0E8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© The Literacy Shed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82D2895-F3E6-4096-B133-701A0F4730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72000"/>
            <a:ext cx="12192000" cy="2286000"/>
          </a:xfrm>
          <a:prstGeom prst="rect">
            <a:avLst/>
          </a:prstGeom>
        </p:spPr>
      </p:pic>
      <p:pic>
        <p:nvPicPr>
          <p:cNvPr id="9" name="Graphic 8" descr="Tick">
            <a:extLst>
              <a:ext uri="{FF2B5EF4-FFF2-40B4-BE49-F238E27FC236}">
                <a16:creationId xmlns:a16="http://schemas.microsoft.com/office/drawing/2014/main" id="{A7AE77B0-55BD-431F-8388-3F39EB289B8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23457" y="2899093"/>
            <a:ext cx="1346200" cy="134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7189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2030F-0C85-4D5A-9162-1F56C6DF2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2092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rgbClr val="C00000"/>
                </a:solidFill>
                <a:latin typeface="OpenDyslexic" panose="00000500000000000000" pitchFamily="50" charset="0"/>
              </a:rPr>
              <a:t>Task 4: Find and Copy</a:t>
            </a:r>
            <a:br>
              <a:rPr lang="en-GB" dirty="0">
                <a:latin typeface="OpenDyslexic" panose="00000500000000000000" pitchFamily="50" charset="0"/>
              </a:rPr>
            </a:br>
            <a:br>
              <a:rPr lang="en-GB" dirty="0">
                <a:latin typeface="OpenDyslexic" panose="00000500000000000000" pitchFamily="50" charset="0"/>
              </a:rPr>
            </a:br>
            <a:endParaRPr lang="en-GB" sz="3100" dirty="0">
              <a:latin typeface="OpenDyslexic" panose="00000500000000000000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2742E4-E7C9-4673-B50C-D9E40BC508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1080" y="1770898"/>
            <a:ext cx="10414000" cy="41234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OpenDyslexic" panose="00000500000000000000" pitchFamily="50" charset="0"/>
              </a:rPr>
              <a:t>2) Find and copy a word in the ‘Wyverns’ section which means ‘mistake’.</a:t>
            </a:r>
          </a:p>
          <a:p>
            <a:pPr marL="514350" indent="-514350">
              <a:buAutoNum type="arabicParenR"/>
            </a:pPr>
            <a:endParaRPr lang="en-GB" dirty="0">
              <a:latin typeface="OpenDyslexic" panose="00000500000000000000" pitchFamily="50" charset="0"/>
            </a:endParaRPr>
          </a:p>
          <a:p>
            <a:pPr marL="0" indent="0">
              <a:buNone/>
            </a:pPr>
            <a:r>
              <a:rPr lang="en-GB" dirty="0">
                <a:latin typeface="OpenDyslexic" panose="00000500000000000000" pitchFamily="50" charset="0"/>
              </a:rPr>
              <a:t>---------------------------------------------------------------------</a:t>
            </a:r>
          </a:p>
        </p:txBody>
      </p:sp>
      <p:pic>
        <p:nvPicPr>
          <p:cNvPr id="5" name="Picture 4" descr="../../../Desktop/Visual%20Vipers/VIPERS%20images/Screen%20Shot%202017-03-20%20at%2011">
            <a:extLst>
              <a:ext uri="{FF2B5EF4-FFF2-40B4-BE49-F238E27FC236}">
                <a16:creationId xmlns:a16="http://schemas.microsoft.com/office/drawing/2014/main" id="{792E8594-AC93-4F2D-B6B7-508F5FC3937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017" y="412908"/>
            <a:ext cx="920115" cy="76771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</p:spPr>
      </p:pic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9A5B31-F608-41D5-AC44-282C19B0E8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© The Literacy Shed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82D2895-F3E6-4096-B133-701A0F4730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72000"/>
            <a:ext cx="12192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6595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2030F-0C85-4D5A-9162-1F56C6DF2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2092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rgbClr val="C00000"/>
                </a:solidFill>
                <a:latin typeface="OpenDyslexic" panose="00000500000000000000" pitchFamily="50" charset="0"/>
              </a:rPr>
              <a:t>Task 4: Find and Copy ANSWER</a:t>
            </a:r>
            <a:br>
              <a:rPr lang="en-GB" dirty="0">
                <a:latin typeface="OpenDyslexic" panose="00000500000000000000" pitchFamily="50" charset="0"/>
              </a:rPr>
            </a:br>
            <a:br>
              <a:rPr lang="en-GB" dirty="0">
                <a:latin typeface="OpenDyslexic" panose="00000500000000000000" pitchFamily="50" charset="0"/>
              </a:rPr>
            </a:br>
            <a:endParaRPr lang="en-GB" sz="3100" dirty="0">
              <a:latin typeface="OpenDyslexic" panose="00000500000000000000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2742E4-E7C9-4673-B50C-D9E40BC508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1080" y="1770898"/>
            <a:ext cx="10414000" cy="41234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OpenDyslexic" panose="00000500000000000000" pitchFamily="50" charset="0"/>
              </a:rPr>
              <a:t>2) Find and copy a word in the ‘Wyverns’ section which means ‘mistake’.</a:t>
            </a:r>
          </a:p>
          <a:p>
            <a:pPr marL="514350" indent="-514350">
              <a:buAutoNum type="arabicParenR"/>
            </a:pPr>
            <a:endParaRPr lang="en-GB" dirty="0">
              <a:latin typeface="OpenDyslexic" panose="00000500000000000000" pitchFamily="50" charset="0"/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Dyslexic" panose="00000500000000000000" pitchFamily="50" charset="0"/>
              </a:rPr>
              <a:t>confuse</a:t>
            </a:r>
          </a:p>
        </p:txBody>
      </p:sp>
      <p:pic>
        <p:nvPicPr>
          <p:cNvPr id="5" name="Picture 4" descr="../../../Desktop/Visual%20Vipers/VIPERS%20images/Screen%20Shot%202017-03-20%20at%2011">
            <a:extLst>
              <a:ext uri="{FF2B5EF4-FFF2-40B4-BE49-F238E27FC236}">
                <a16:creationId xmlns:a16="http://schemas.microsoft.com/office/drawing/2014/main" id="{792E8594-AC93-4F2D-B6B7-508F5FC3937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022" y="395602"/>
            <a:ext cx="920115" cy="76771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</p:spPr>
      </p:pic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9A5B31-F608-41D5-AC44-282C19B0E8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© The Literacy Shed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82D2895-F3E6-4096-B133-701A0F4730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72000"/>
            <a:ext cx="12192000" cy="2286000"/>
          </a:xfrm>
          <a:prstGeom prst="rect">
            <a:avLst/>
          </a:prstGeom>
        </p:spPr>
      </p:pic>
      <p:pic>
        <p:nvPicPr>
          <p:cNvPr id="7" name="Graphic 6" descr="Tick">
            <a:extLst>
              <a:ext uri="{FF2B5EF4-FFF2-40B4-BE49-F238E27FC236}">
                <a16:creationId xmlns:a16="http://schemas.microsoft.com/office/drawing/2014/main" id="{26B214AB-94CF-4827-93EF-7FA5921C00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23457" y="2899093"/>
            <a:ext cx="1346200" cy="134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754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2030F-0C85-4D5A-9162-1F56C6DF2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2092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rgbClr val="C00000"/>
                </a:solidFill>
                <a:latin typeface="OpenDyslexic" panose="00000500000000000000" pitchFamily="50" charset="0"/>
              </a:rPr>
              <a:t>Task 4: Find and Copy</a:t>
            </a:r>
            <a:br>
              <a:rPr lang="en-GB" dirty="0">
                <a:latin typeface="OpenDyslexic" panose="00000500000000000000" pitchFamily="50" charset="0"/>
              </a:rPr>
            </a:br>
            <a:br>
              <a:rPr lang="en-GB" dirty="0">
                <a:latin typeface="OpenDyslexic" panose="00000500000000000000" pitchFamily="50" charset="0"/>
              </a:rPr>
            </a:br>
            <a:endParaRPr lang="en-GB" sz="3100" dirty="0">
              <a:latin typeface="OpenDyslexic" panose="00000500000000000000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2742E4-E7C9-4673-B50C-D9E40BC508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1080" y="1770898"/>
            <a:ext cx="10414000" cy="41234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OpenDyslexic" panose="00000500000000000000" pitchFamily="50" charset="0"/>
              </a:rPr>
              <a:t>3) Find and copy a word in the ‘Wyverns’ section which means ‘poisonous’.</a:t>
            </a:r>
          </a:p>
          <a:p>
            <a:pPr marL="514350" indent="-514350">
              <a:buAutoNum type="arabicParenR"/>
            </a:pPr>
            <a:endParaRPr lang="en-GB" dirty="0">
              <a:latin typeface="OpenDyslexic" panose="00000500000000000000" pitchFamily="50" charset="0"/>
            </a:endParaRPr>
          </a:p>
          <a:p>
            <a:pPr marL="0" indent="0">
              <a:buNone/>
            </a:pPr>
            <a:r>
              <a:rPr lang="en-GB" dirty="0">
                <a:latin typeface="OpenDyslexic" panose="00000500000000000000" pitchFamily="50" charset="0"/>
              </a:rPr>
              <a:t>---------------------------------------------------------------------</a:t>
            </a:r>
          </a:p>
        </p:txBody>
      </p:sp>
      <p:pic>
        <p:nvPicPr>
          <p:cNvPr id="5" name="Picture 4" descr="../../../Desktop/Visual%20Vipers/VIPERS%20images/Screen%20Shot%202017-03-20%20at%2011">
            <a:extLst>
              <a:ext uri="{FF2B5EF4-FFF2-40B4-BE49-F238E27FC236}">
                <a16:creationId xmlns:a16="http://schemas.microsoft.com/office/drawing/2014/main" id="{792E8594-AC93-4F2D-B6B7-508F5FC3937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017" y="412908"/>
            <a:ext cx="920115" cy="76771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</p:spPr>
      </p:pic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9A5B31-F608-41D5-AC44-282C19B0E8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© The Literacy Shed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82D2895-F3E6-4096-B133-701A0F4730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72000"/>
            <a:ext cx="12192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7975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2030F-0C85-4D5A-9162-1F56C6DF2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2092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rgbClr val="C00000"/>
                </a:solidFill>
                <a:latin typeface="OpenDyslexic" panose="00000500000000000000" pitchFamily="50" charset="0"/>
              </a:rPr>
              <a:t>Task 4: Find and Copy ANSWER</a:t>
            </a:r>
            <a:br>
              <a:rPr lang="en-GB" dirty="0">
                <a:latin typeface="OpenDyslexic" panose="00000500000000000000" pitchFamily="50" charset="0"/>
              </a:rPr>
            </a:br>
            <a:br>
              <a:rPr lang="en-GB" dirty="0">
                <a:latin typeface="OpenDyslexic" panose="00000500000000000000" pitchFamily="50" charset="0"/>
              </a:rPr>
            </a:br>
            <a:endParaRPr lang="en-GB" sz="3100" dirty="0">
              <a:latin typeface="OpenDyslexic" panose="00000500000000000000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2742E4-E7C9-4673-B50C-D9E40BC508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1080" y="1770898"/>
            <a:ext cx="10414000" cy="41234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OpenDyslexic" panose="00000500000000000000" pitchFamily="50" charset="0"/>
              </a:rPr>
              <a:t>3) Find and copy a word in the ‘Wyverns’ section which means ‘poisonous’.</a:t>
            </a:r>
          </a:p>
          <a:p>
            <a:pPr marL="514350" indent="-514350">
              <a:buAutoNum type="arabicParenR"/>
            </a:pPr>
            <a:endParaRPr lang="en-GB" dirty="0">
              <a:latin typeface="OpenDyslexic" panose="00000500000000000000" pitchFamily="50" charset="0"/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Dyslexic" panose="00000500000000000000" pitchFamily="50" charset="0"/>
              </a:rPr>
              <a:t>venomous</a:t>
            </a:r>
          </a:p>
        </p:txBody>
      </p:sp>
      <p:pic>
        <p:nvPicPr>
          <p:cNvPr id="5" name="Picture 4" descr="../../../Desktop/Visual%20Vipers/VIPERS%20images/Screen%20Shot%202017-03-20%20at%2011">
            <a:extLst>
              <a:ext uri="{FF2B5EF4-FFF2-40B4-BE49-F238E27FC236}">
                <a16:creationId xmlns:a16="http://schemas.microsoft.com/office/drawing/2014/main" id="{792E8594-AC93-4F2D-B6B7-508F5FC3937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37" y="423428"/>
            <a:ext cx="920115" cy="76771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</p:spPr>
      </p:pic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9A5B31-F608-41D5-AC44-282C19B0E8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© The Literacy Shed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82D2895-F3E6-4096-B133-701A0F4730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72000"/>
            <a:ext cx="12192000" cy="2286000"/>
          </a:xfrm>
          <a:prstGeom prst="rect">
            <a:avLst/>
          </a:prstGeom>
        </p:spPr>
      </p:pic>
      <p:pic>
        <p:nvPicPr>
          <p:cNvPr id="7" name="Graphic 6" descr="Tick">
            <a:extLst>
              <a:ext uri="{FF2B5EF4-FFF2-40B4-BE49-F238E27FC236}">
                <a16:creationId xmlns:a16="http://schemas.microsoft.com/office/drawing/2014/main" id="{77026ECD-4477-489B-9CE5-6008B9F786D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23457" y="2899093"/>
            <a:ext cx="1346200" cy="134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2950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2030F-0C85-4D5A-9162-1F56C6DF2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2092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rgbClr val="C00000"/>
                </a:solidFill>
                <a:latin typeface="OpenDyslexic" panose="00000500000000000000" pitchFamily="50" charset="0"/>
              </a:rPr>
              <a:t>Task 4: Find and Copy</a:t>
            </a:r>
            <a:br>
              <a:rPr lang="en-GB" dirty="0">
                <a:latin typeface="OpenDyslexic" panose="00000500000000000000" pitchFamily="50" charset="0"/>
              </a:rPr>
            </a:br>
            <a:br>
              <a:rPr lang="en-GB" dirty="0">
                <a:latin typeface="OpenDyslexic" panose="00000500000000000000" pitchFamily="50" charset="0"/>
              </a:rPr>
            </a:br>
            <a:endParaRPr lang="en-GB" sz="3100" dirty="0">
              <a:latin typeface="OpenDyslexic" panose="00000500000000000000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2742E4-E7C9-4673-B50C-D9E40BC508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1080" y="1770898"/>
            <a:ext cx="10414000" cy="41234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OpenDyslexic" panose="00000500000000000000" pitchFamily="50" charset="0"/>
              </a:rPr>
              <a:t>4) Find and copy a word in the ‘</a:t>
            </a:r>
            <a:r>
              <a:rPr lang="en-GB" dirty="0" err="1">
                <a:latin typeface="OpenDyslexic" panose="00000500000000000000" pitchFamily="50" charset="0"/>
              </a:rPr>
              <a:t>Campe</a:t>
            </a:r>
            <a:r>
              <a:rPr lang="en-GB" dirty="0">
                <a:latin typeface="OpenDyslexic" panose="00000500000000000000" pitchFamily="50" charset="0"/>
              </a:rPr>
              <a:t>’ section which means ‘one of a kind’.</a:t>
            </a:r>
          </a:p>
          <a:p>
            <a:pPr marL="514350" indent="-514350">
              <a:buAutoNum type="arabicParenR"/>
            </a:pPr>
            <a:endParaRPr lang="en-GB" dirty="0">
              <a:latin typeface="OpenDyslexic" panose="00000500000000000000" pitchFamily="50" charset="0"/>
            </a:endParaRPr>
          </a:p>
          <a:p>
            <a:pPr marL="0" indent="0">
              <a:buNone/>
            </a:pPr>
            <a:r>
              <a:rPr lang="en-GB" dirty="0">
                <a:latin typeface="OpenDyslexic" panose="00000500000000000000" pitchFamily="50" charset="0"/>
              </a:rPr>
              <a:t>---------------------------------------------------------------------</a:t>
            </a:r>
          </a:p>
        </p:txBody>
      </p:sp>
      <p:pic>
        <p:nvPicPr>
          <p:cNvPr id="5" name="Picture 4" descr="../../../Desktop/Visual%20Vipers/VIPERS%20images/Screen%20Shot%202017-03-20%20at%2011">
            <a:extLst>
              <a:ext uri="{FF2B5EF4-FFF2-40B4-BE49-F238E27FC236}">
                <a16:creationId xmlns:a16="http://schemas.microsoft.com/office/drawing/2014/main" id="{792E8594-AC93-4F2D-B6B7-508F5FC3937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017" y="412908"/>
            <a:ext cx="920115" cy="76771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</p:spPr>
      </p:pic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9A5B31-F608-41D5-AC44-282C19B0E8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© The Literacy Shed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82D2895-F3E6-4096-B133-701A0F4730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72000"/>
            <a:ext cx="12192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1048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2030F-0C85-4D5A-9162-1F56C6DF2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2092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rgbClr val="C00000"/>
                </a:solidFill>
                <a:latin typeface="OpenDyslexic" panose="00000500000000000000" pitchFamily="50" charset="0"/>
              </a:rPr>
              <a:t>Task 4: Find and Copy ANSWER</a:t>
            </a:r>
            <a:br>
              <a:rPr lang="en-GB" dirty="0">
                <a:latin typeface="OpenDyslexic" panose="00000500000000000000" pitchFamily="50" charset="0"/>
              </a:rPr>
            </a:br>
            <a:br>
              <a:rPr lang="en-GB" dirty="0">
                <a:latin typeface="OpenDyslexic" panose="00000500000000000000" pitchFamily="50" charset="0"/>
              </a:rPr>
            </a:br>
            <a:endParaRPr lang="en-GB" sz="3100" dirty="0">
              <a:latin typeface="OpenDyslexic" panose="00000500000000000000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2742E4-E7C9-4673-B50C-D9E40BC508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1080" y="1770898"/>
            <a:ext cx="10414000" cy="41234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OpenDyslexic" panose="00000500000000000000" pitchFamily="50" charset="0"/>
              </a:rPr>
              <a:t>4) Find and copy a word in the ‘</a:t>
            </a:r>
            <a:r>
              <a:rPr lang="en-GB" dirty="0" err="1">
                <a:latin typeface="OpenDyslexic" panose="00000500000000000000" pitchFamily="50" charset="0"/>
              </a:rPr>
              <a:t>Campe</a:t>
            </a:r>
            <a:r>
              <a:rPr lang="en-GB" dirty="0">
                <a:latin typeface="OpenDyslexic" panose="00000500000000000000" pitchFamily="50" charset="0"/>
              </a:rPr>
              <a:t>’ section which means ‘one of a kind’.</a:t>
            </a:r>
          </a:p>
          <a:p>
            <a:pPr marL="514350" indent="-514350">
              <a:buAutoNum type="arabicParenR"/>
            </a:pPr>
            <a:endParaRPr lang="en-GB" dirty="0">
              <a:latin typeface="OpenDyslexic" panose="00000500000000000000" pitchFamily="50" charset="0"/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Dyslexic" panose="00000500000000000000" pitchFamily="50" charset="0"/>
              </a:rPr>
              <a:t>unique</a:t>
            </a:r>
          </a:p>
        </p:txBody>
      </p:sp>
      <p:pic>
        <p:nvPicPr>
          <p:cNvPr id="5" name="Picture 4" descr="../../../Desktop/Visual%20Vipers/VIPERS%20images/Screen%20Shot%202017-03-20%20at%2011">
            <a:extLst>
              <a:ext uri="{FF2B5EF4-FFF2-40B4-BE49-F238E27FC236}">
                <a16:creationId xmlns:a16="http://schemas.microsoft.com/office/drawing/2014/main" id="{792E8594-AC93-4F2D-B6B7-508F5FC3937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022" y="408780"/>
            <a:ext cx="920115" cy="76771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</p:spPr>
      </p:pic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9A5B31-F608-41D5-AC44-282C19B0E8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© The Literacy Shed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82D2895-F3E6-4096-B133-701A0F4730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72000"/>
            <a:ext cx="12192000" cy="2286000"/>
          </a:xfrm>
          <a:prstGeom prst="rect">
            <a:avLst/>
          </a:prstGeom>
        </p:spPr>
      </p:pic>
      <p:pic>
        <p:nvPicPr>
          <p:cNvPr id="7" name="Graphic 6" descr="Tick">
            <a:extLst>
              <a:ext uri="{FF2B5EF4-FFF2-40B4-BE49-F238E27FC236}">
                <a16:creationId xmlns:a16="http://schemas.microsoft.com/office/drawing/2014/main" id="{7CACBA3C-7355-415B-A713-8681AEA75A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23457" y="2899093"/>
            <a:ext cx="1346200" cy="134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710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2030F-0C85-4D5A-9162-1F56C6DF2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0085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rgbClr val="C00000"/>
                </a:solidFill>
                <a:latin typeface="OpenDyslexic" panose="00000500000000000000" pitchFamily="50" charset="0"/>
              </a:rPr>
              <a:t>Task 5: True or false? </a:t>
            </a:r>
            <a:br>
              <a:rPr lang="en-GB" dirty="0">
                <a:solidFill>
                  <a:srgbClr val="00B0F0"/>
                </a:solidFill>
                <a:latin typeface="OpenDyslexic" panose="00000500000000000000" pitchFamily="50" charset="0"/>
              </a:rPr>
            </a:br>
            <a:br>
              <a:rPr lang="en-GB" dirty="0">
                <a:latin typeface="OpenDyslexic" panose="00000500000000000000" pitchFamily="50" charset="0"/>
              </a:rPr>
            </a:br>
            <a:r>
              <a:rPr lang="en-GB" sz="3100" b="1" dirty="0">
                <a:latin typeface="OpenDyslexic" panose="00000500000000000000" pitchFamily="50" charset="0"/>
              </a:rPr>
              <a:t>Tick which of these statements are true and which are false!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9A5B31-F608-41D5-AC44-282C19B0E8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© The Literacy Shed</a:t>
            </a:r>
          </a:p>
        </p:txBody>
      </p:sp>
      <p:pic>
        <p:nvPicPr>
          <p:cNvPr id="7" name="Picture 6" descr="../../../Desktop/Visual%20Vipers/VIPERS%20images/Screen%20Shot%202017-03-20%20at%2011">
            <a:extLst>
              <a:ext uri="{FF2B5EF4-FFF2-40B4-BE49-F238E27FC236}">
                <a16:creationId xmlns:a16="http://schemas.microsoft.com/office/drawing/2014/main" id="{C0EEC15E-553F-4D09-9837-823835346A3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617" y="445766"/>
            <a:ext cx="1030605" cy="81153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graphicFrame>
        <p:nvGraphicFramePr>
          <p:cNvPr id="3" name="Table 7">
            <a:extLst>
              <a:ext uri="{FF2B5EF4-FFF2-40B4-BE49-F238E27FC236}">
                <a16:creationId xmlns:a16="http://schemas.microsoft.com/office/drawing/2014/main" id="{4D328DDD-A7A9-4A4D-8983-FA7BA9DBEF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4247049"/>
              </p:ext>
            </p:extLst>
          </p:nvPr>
        </p:nvGraphicFramePr>
        <p:xfrm>
          <a:off x="274320" y="2499362"/>
          <a:ext cx="11653520" cy="3312289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7965440">
                  <a:extLst>
                    <a:ext uri="{9D8B030D-6E8A-4147-A177-3AD203B41FA5}">
                      <a16:colId xmlns:a16="http://schemas.microsoft.com/office/drawing/2014/main" val="3011569777"/>
                    </a:ext>
                  </a:extLst>
                </a:gridCol>
                <a:gridCol w="1859280">
                  <a:extLst>
                    <a:ext uri="{9D8B030D-6E8A-4147-A177-3AD203B41FA5}">
                      <a16:colId xmlns:a16="http://schemas.microsoft.com/office/drawing/2014/main" val="1475674683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1756313162"/>
                    </a:ext>
                  </a:extLst>
                </a:gridCol>
              </a:tblGrid>
              <a:tr h="536726"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chemeClr val="tx1"/>
                          </a:solidFill>
                          <a:latin typeface="OpenDyslexic" panose="00000500000000000000" pitchFamily="50" charset="0"/>
                        </a:rPr>
                        <a:t>STATEMENT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chemeClr val="tx1"/>
                          </a:solidFill>
                          <a:latin typeface="OpenDyslexic" panose="00000500000000000000" pitchFamily="50" charset="0"/>
                        </a:rPr>
                        <a:t>TRUE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chemeClr val="tx1"/>
                          </a:solidFill>
                          <a:latin typeface="OpenDyslexic" panose="00000500000000000000" pitchFamily="50" charset="0"/>
                        </a:rPr>
                        <a:t>FALSE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8194303"/>
                  </a:ext>
                </a:extLst>
              </a:tr>
              <a:tr h="763883"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chemeClr val="tx1"/>
                          </a:solidFill>
                          <a:latin typeface="OpenDyslexic" panose="00000500000000000000" pitchFamily="50" charset="0"/>
                        </a:rPr>
                        <a:t>Wyverns have long arms and spiky tails.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solidFill>
                          <a:schemeClr val="tx1"/>
                        </a:solidFill>
                        <a:latin typeface="OpenDyslexic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>
                        <a:solidFill>
                          <a:schemeClr val="tx1"/>
                        </a:solidFill>
                        <a:latin typeface="OpenDyslexic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435256"/>
                  </a:ext>
                </a:extLst>
              </a:tr>
              <a:tr h="642133"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chemeClr val="tx1"/>
                          </a:solidFill>
                          <a:latin typeface="OpenDyslexic" panose="00000500000000000000" pitchFamily="50" charset="0"/>
                        </a:rPr>
                        <a:t>If you chop one of the hydra’s heads off, more will grow in its place.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solidFill>
                          <a:schemeClr val="tx1"/>
                        </a:solidFill>
                        <a:latin typeface="OpenDyslexic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solidFill>
                          <a:schemeClr val="tx1"/>
                        </a:solidFill>
                        <a:latin typeface="OpenDyslexic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5260961"/>
                  </a:ext>
                </a:extLst>
              </a:tr>
              <a:tr h="954909"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chemeClr val="tx1"/>
                          </a:solidFill>
                          <a:latin typeface="OpenDyslexic" panose="00000500000000000000" pitchFamily="50" charset="0"/>
                        </a:rPr>
                        <a:t>The Red Dragon was originally found by an ancient Celtic king in the south of</a:t>
                      </a:r>
                    </a:p>
                    <a:p>
                      <a:r>
                        <a:rPr lang="en-GB" sz="2400" dirty="0">
                          <a:solidFill>
                            <a:schemeClr val="tx1"/>
                          </a:solidFill>
                          <a:latin typeface="OpenDyslexic" panose="00000500000000000000" pitchFamily="50" charset="0"/>
                        </a:rPr>
                        <a:t>Wales.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solidFill>
                          <a:schemeClr val="tx1"/>
                        </a:solidFill>
                        <a:latin typeface="OpenDyslexic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solidFill>
                          <a:schemeClr val="tx1"/>
                        </a:solidFill>
                        <a:latin typeface="OpenDyslexic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5605944"/>
                  </a:ext>
                </a:extLst>
              </a:tr>
            </a:tbl>
          </a:graphicData>
        </a:graphic>
      </p:graphicFrame>
      <p:pic>
        <p:nvPicPr>
          <p:cNvPr id="8" name="Graphic 7" descr="Tick">
            <a:extLst>
              <a:ext uri="{FF2B5EF4-FFF2-40B4-BE49-F238E27FC236}">
                <a16:creationId xmlns:a16="http://schemas.microsoft.com/office/drawing/2014/main" id="{06990C5E-A048-4B7E-86D4-943E873B5D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549058" y="2971800"/>
            <a:ext cx="914400" cy="914400"/>
          </a:xfrm>
          <a:prstGeom prst="rect">
            <a:avLst/>
          </a:prstGeom>
        </p:spPr>
      </p:pic>
      <p:pic>
        <p:nvPicPr>
          <p:cNvPr id="9" name="Graphic 8" descr="Tick">
            <a:extLst>
              <a:ext uri="{FF2B5EF4-FFF2-40B4-BE49-F238E27FC236}">
                <a16:creationId xmlns:a16="http://schemas.microsoft.com/office/drawing/2014/main" id="{F241423B-7092-4F31-9FFE-C1ABD3BCA8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783320" y="3698306"/>
            <a:ext cx="914400" cy="914400"/>
          </a:xfrm>
          <a:prstGeom prst="rect">
            <a:avLst/>
          </a:prstGeom>
        </p:spPr>
      </p:pic>
      <p:pic>
        <p:nvPicPr>
          <p:cNvPr id="10" name="Graphic 9" descr="Tick">
            <a:extLst>
              <a:ext uri="{FF2B5EF4-FFF2-40B4-BE49-F238E27FC236}">
                <a16:creationId xmlns:a16="http://schemas.microsoft.com/office/drawing/2014/main" id="{FE79930D-49F0-496A-AC6A-B7051A5D1D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549058" y="4623404"/>
            <a:ext cx="914400" cy="9144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6EF6D7F-874A-4FD7-81F6-35ACFF452F9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6059805"/>
            <a:ext cx="12192000" cy="809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46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08D04-077F-4556-B639-09544D57B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51033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rgbClr val="C00000"/>
                </a:solidFill>
                <a:latin typeface="OpenDyslexic" panose="00000500000000000000" pitchFamily="50" charset="0"/>
              </a:rPr>
              <a:t>Task 6: Multiple choice</a:t>
            </a:r>
            <a:br>
              <a:rPr lang="en-GB" dirty="0">
                <a:latin typeface="OpenDyslexic" panose="00000500000000000000" pitchFamily="50" charset="0"/>
              </a:rPr>
            </a:br>
            <a:br>
              <a:rPr lang="en-GB" dirty="0">
                <a:latin typeface="OpenDyslexic" panose="00000500000000000000" pitchFamily="50" charset="0"/>
              </a:rPr>
            </a:br>
            <a:endParaRPr lang="en-GB" sz="3100" b="1" i="1" dirty="0">
              <a:latin typeface="OpenDyslexic" panose="00000500000000000000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6E4022-0DA0-448E-8833-F5F151E1E1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68362"/>
            <a:ext cx="10515600" cy="44949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i="1" dirty="0">
                <a:latin typeface="OpenDyslexic" panose="00000500000000000000" pitchFamily="50" charset="0"/>
              </a:rPr>
              <a:t>Circle the correct answer!</a:t>
            </a:r>
          </a:p>
          <a:p>
            <a:pPr marL="0" indent="0">
              <a:buNone/>
            </a:pPr>
            <a:endParaRPr lang="en-GB" i="1" dirty="0">
              <a:latin typeface="OpenDyslexic" panose="00000500000000000000" pitchFamily="50" charset="0"/>
            </a:endParaRPr>
          </a:p>
          <a:p>
            <a:pPr marL="0" indent="0">
              <a:buNone/>
            </a:pPr>
            <a:r>
              <a:rPr lang="en-GB" dirty="0">
                <a:latin typeface="OpenDyslexic" panose="00000500000000000000" pitchFamily="50" charset="0"/>
              </a:rPr>
              <a:t>1)</a:t>
            </a:r>
            <a:r>
              <a:rPr lang="en-GB" i="1" dirty="0">
                <a:latin typeface="OpenDyslexic" panose="00000500000000000000" pitchFamily="50" charset="0"/>
              </a:rPr>
              <a:t> </a:t>
            </a:r>
            <a:r>
              <a:rPr lang="en-GB" dirty="0">
                <a:latin typeface="OpenDyslexic" panose="00000500000000000000" pitchFamily="50" charset="0"/>
              </a:rPr>
              <a:t>How many arms does a wyvern have?</a:t>
            </a:r>
          </a:p>
          <a:p>
            <a:pPr marL="0" indent="0">
              <a:buNone/>
            </a:pPr>
            <a:endParaRPr lang="en-GB" i="1" dirty="0">
              <a:latin typeface="OpenDyslexic" panose="00000500000000000000" pitchFamily="50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D8A84A-9215-4F35-88FE-629137D4E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The Literacy Shed</a:t>
            </a:r>
          </a:p>
        </p:txBody>
      </p:sp>
      <p:pic>
        <p:nvPicPr>
          <p:cNvPr id="6" name="Picture 5" descr="../../../Desktop/Visual%20Vipers/VIPERS%20images/Screen%20Shot%202017-03-20%20at%2011">
            <a:extLst>
              <a:ext uri="{FF2B5EF4-FFF2-40B4-BE49-F238E27FC236}">
                <a16:creationId xmlns:a16="http://schemas.microsoft.com/office/drawing/2014/main" id="{6814688F-BE70-4BAB-AAEA-960180404DD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8097" y="502284"/>
            <a:ext cx="1030605" cy="81153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A1996663-BB54-4172-A96A-495325939F64}"/>
              </a:ext>
            </a:extLst>
          </p:cNvPr>
          <p:cNvSpPr/>
          <p:nvPr/>
        </p:nvSpPr>
        <p:spPr>
          <a:xfrm>
            <a:off x="1666240" y="4525805"/>
            <a:ext cx="2367280" cy="71120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OpenDyslexic" panose="00000500000000000000" pitchFamily="50" charset="0"/>
              </a:rPr>
              <a:t>four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8315915A-05CD-4385-A194-67FE6BA0ED8E}"/>
              </a:ext>
            </a:extLst>
          </p:cNvPr>
          <p:cNvSpPr/>
          <p:nvPr/>
        </p:nvSpPr>
        <p:spPr>
          <a:xfrm>
            <a:off x="4663122" y="4557007"/>
            <a:ext cx="2367280" cy="71120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OpenDyslexic" panose="00000500000000000000" pitchFamily="50" charset="0"/>
              </a:rPr>
              <a:t>two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3A47486B-2CFC-4BB5-B56C-8F95BE43CDF9}"/>
              </a:ext>
            </a:extLst>
          </p:cNvPr>
          <p:cNvSpPr/>
          <p:nvPr/>
        </p:nvSpPr>
        <p:spPr>
          <a:xfrm>
            <a:off x="7660004" y="4574072"/>
            <a:ext cx="2367280" cy="71120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OpenDyslexic" panose="00000500000000000000" pitchFamily="50" charset="0"/>
              </a:rPr>
              <a:t>none</a:t>
            </a:r>
          </a:p>
        </p:txBody>
      </p:sp>
      <p:sp>
        <p:nvSpPr>
          <p:cNvPr id="12" name="Circle: Hollow 11">
            <a:extLst>
              <a:ext uri="{FF2B5EF4-FFF2-40B4-BE49-F238E27FC236}">
                <a16:creationId xmlns:a16="http://schemas.microsoft.com/office/drawing/2014/main" id="{D18E26F7-7E19-4172-99F2-E3A45360CBEE}"/>
              </a:ext>
            </a:extLst>
          </p:cNvPr>
          <p:cNvSpPr/>
          <p:nvPr/>
        </p:nvSpPr>
        <p:spPr>
          <a:xfrm>
            <a:off x="7301705" y="4218623"/>
            <a:ext cx="3083878" cy="1325564"/>
          </a:xfrm>
          <a:prstGeom prst="donut">
            <a:avLst/>
          </a:prstGeom>
          <a:solidFill>
            <a:srgbClr val="C0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7ABCD38-75C6-46BA-B54A-A78E76FE0F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59805"/>
            <a:ext cx="12192000" cy="809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95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08D04-077F-4556-B639-09544D57B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51033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rgbClr val="C00000"/>
                </a:solidFill>
                <a:latin typeface="OpenDyslexic" panose="00000500000000000000" pitchFamily="50" charset="0"/>
              </a:rPr>
              <a:t>Task 6: Multiple choice</a:t>
            </a:r>
            <a:br>
              <a:rPr lang="en-GB" dirty="0">
                <a:latin typeface="OpenDyslexic" panose="00000500000000000000" pitchFamily="50" charset="0"/>
              </a:rPr>
            </a:br>
            <a:br>
              <a:rPr lang="en-GB" dirty="0">
                <a:latin typeface="OpenDyslexic" panose="00000500000000000000" pitchFamily="50" charset="0"/>
              </a:rPr>
            </a:br>
            <a:endParaRPr lang="en-GB" sz="3100" b="1" i="1" dirty="0">
              <a:latin typeface="OpenDyslexic" panose="00000500000000000000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6E4022-0DA0-448E-8833-F5F151E1E1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68362"/>
            <a:ext cx="10515600" cy="44949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i="1" dirty="0">
                <a:latin typeface="OpenDyslexic" panose="00000500000000000000" pitchFamily="50" charset="0"/>
              </a:rPr>
              <a:t>Circle the correct answer!</a:t>
            </a:r>
          </a:p>
          <a:p>
            <a:pPr marL="0" indent="0">
              <a:buNone/>
            </a:pPr>
            <a:endParaRPr lang="en-GB" i="1" dirty="0">
              <a:latin typeface="OpenDyslexic" panose="00000500000000000000" pitchFamily="50" charset="0"/>
            </a:endParaRPr>
          </a:p>
          <a:p>
            <a:pPr marL="0" indent="0">
              <a:buNone/>
            </a:pPr>
            <a:r>
              <a:rPr lang="en-GB" i="1" dirty="0">
                <a:latin typeface="OpenDyslexic" panose="00000500000000000000" pitchFamily="50" charset="0"/>
              </a:rPr>
              <a:t>2) </a:t>
            </a:r>
            <a:r>
              <a:rPr lang="en-GB" dirty="0">
                <a:latin typeface="OpenDyslexic" panose="00000500000000000000" pitchFamily="50" charset="0"/>
              </a:rPr>
              <a:t>Who used a </a:t>
            </a:r>
            <a:r>
              <a:rPr lang="en-GB" dirty="0" err="1">
                <a:latin typeface="OpenDyslexic" panose="00000500000000000000" pitchFamily="50" charset="0"/>
              </a:rPr>
              <a:t>Hyrda’s</a:t>
            </a:r>
            <a:r>
              <a:rPr lang="en-GB" dirty="0">
                <a:latin typeface="OpenDyslexic" panose="00000500000000000000" pitchFamily="50" charset="0"/>
              </a:rPr>
              <a:t> blood to destroy a centaur?</a:t>
            </a:r>
          </a:p>
          <a:p>
            <a:pPr marL="0" indent="0">
              <a:buNone/>
            </a:pPr>
            <a:endParaRPr lang="en-GB" i="1" dirty="0">
              <a:latin typeface="OpenDyslexic" panose="00000500000000000000" pitchFamily="50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D8A84A-9215-4F35-88FE-629137D4E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The Literacy Shed</a:t>
            </a:r>
          </a:p>
        </p:txBody>
      </p:sp>
      <p:pic>
        <p:nvPicPr>
          <p:cNvPr id="6" name="Picture 5" descr="../../../Desktop/Visual%20Vipers/VIPERS%20images/Screen%20Shot%202017-03-20%20at%2011">
            <a:extLst>
              <a:ext uri="{FF2B5EF4-FFF2-40B4-BE49-F238E27FC236}">
                <a16:creationId xmlns:a16="http://schemas.microsoft.com/office/drawing/2014/main" id="{6814688F-BE70-4BAB-AAEA-960180404DD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8097" y="502284"/>
            <a:ext cx="1030605" cy="81153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A1996663-BB54-4172-A96A-495325939F64}"/>
              </a:ext>
            </a:extLst>
          </p:cNvPr>
          <p:cNvSpPr/>
          <p:nvPr/>
        </p:nvSpPr>
        <p:spPr>
          <a:xfrm>
            <a:off x="1889760" y="4574072"/>
            <a:ext cx="2367280" cy="71120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OpenDyslexic" panose="00000500000000000000" pitchFamily="50" charset="0"/>
              </a:rPr>
              <a:t>King Vortigern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8315915A-05CD-4385-A194-67FE6BA0ED8E}"/>
              </a:ext>
            </a:extLst>
          </p:cNvPr>
          <p:cNvSpPr/>
          <p:nvPr/>
        </p:nvSpPr>
        <p:spPr>
          <a:xfrm>
            <a:off x="4861242" y="4574072"/>
            <a:ext cx="2367280" cy="71120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OpenDyslexic" panose="00000500000000000000" pitchFamily="50" charset="0"/>
              </a:rPr>
              <a:t>Zeus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3A47486B-2CFC-4BB5-B56C-8F95BE43CDF9}"/>
              </a:ext>
            </a:extLst>
          </p:cNvPr>
          <p:cNvSpPr/>
          <p:nvPr/>
        </p:nvSpPr>
        <p:spPr>
          <a:xfrm>
            <a:off x="7826054" y="4588276"/>
            <a:ext cx="2367280" cy="71120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OpenDyslexic" panose="00000500000000000000" pitchFamily="50" charset="0"/>
              </a:rPr>
              <a:t>Hercules</a:t>
            </a:r>
          </a:p>
        </p:txBody>
      </p:sp>
      <p:sp>
        <p:nvSpPr>
          <p:cNvPr id="12" name="Circle: Hollow 11">
            <a:extLst>
              <a:ext uri="{FF2B5EF4-FFF2-40B4-BE49-F238E27FC236}">
                <a16:creationId xmlns:a16="http://schemas.microsoft.com/office/drawing/2014/main" id="{D18E26F7-7E19-4172-99F2-E3A45360CBEE}"/>
              </a:ext>
            </a:extLst>
          </p:cNvPr>
          <p:cNvSpPr/>
          <p:nvPr/>
        </p:nvSpPr>
        <p:spPr>
          <a:xfrm>
            <a:off x="7467755" y="4315861"/>
            <a:ext cx="3083878" cy="1325564"/>
          </a:xfrm>
          <a:prstGeom prst="donut">
            <a:avLst/>
          </a:prstGeom>
          <a:solidFill>
            <a:srgbClr val="C0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484957F-718E-4A47-8DCA-5EAB24AF7A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59805"/>
            <a:ext cx="12192000" cy="809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869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08D04-077F-4556-B639-09544D57B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51033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rgbClr val="C00000"/>
                </a:solidFill>
                <a:latin typeface="OpenDyslexic" panose="00000500000000000000" pitchFamily="50" charset="0"/>
              </a:rPr>
              <a:t>Task 6: Multiple choice</a:t>
            </a:r>
            <a:br>
              <a:rPr lang="en-GB" dirty="0">
                <a:latin typeface="OpenDyslexic" panose="00000500000000000000" pitchFamily="50" charset="0"/>
              </a:rPr>
            </a:br>
            <a:br>
              <a:rPr lang="en-GB" dirty="0">
                <a:latin typeface="OpenDyslexic" panose="00000500000000000000" pitchFamily="50" charset="0"/>
              </a:rPr>
            </a:br>
            <a:endParaRPr lang="en-GB" sz="3100" b="1" i="1" dirty="0">
              <a:latin typeface="OpenDyslexic" panose="00000500000000000000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6E4022-0DA0-448E-8833-F5F151E1E1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68362"/>
            <a:ext cx="10515600" cy="44949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i="1" dirty="0">
                <a:latin typeface="OpenDyslexic" panose="00000500000000000000" pitchFamily="50" charset="0"/>
              </a:rPr>
              <a:t>Circle the correct answer!</a:t>
            </a:r>
          </a:p>
          <a:p>
            <a:pPr marL="0" indent="0">
              <a:buNone/>
            </a:pPr>
            <a:endParaRPr lang="en-GB" i="1" dirty="0">
              <a:latin typeface="OpenDyslexic" panose="00000500000000000000" pitchFamily="50" charset="0"/>
            </a:endParaRPr>
          </a:p>
          <a:p>
            <a:pPr marL="0" indent="0">
              <a:buNone/>
            </a:pPr>
            <a:r>
              <a:rPr lang="en-GB" i="1" dirty="0">
                <a:latin typeface="OpenDyslexic" panose="00000500000000000000" pitchFamily="50" charset="0"/>
              </a:rPr>
              <a:t>3) </a:t>
            </a:r>
            <a:r>
              <a:rPr lang="en-GB" dirty="0">
                <a:latin typeface="OpenDyslexic" panose="00000500000000000000" pitchFamily="50" charset="0"/>
              </a:rPr>
              <a:t>Which creatures do </a:t>
            </a:r>
            <a:r>
              <a:rPr lang="en-GB" dirty="0" err="1">
                <a:latin typeface="OpenDyslexic" panose="00000500000000000000" pitchFamily="50" charset="0"/>
              </a:rPr>
              <a:t>drakones</a:t>
            </a:r>
            <a:r>
              <a:rPr lang="en-GB" dirty="0">
                <a:latin typeface="OpenDyslexic" panose="00000500000000000000" pitchFamily="50" charset="0"/>
              </a:rPr>
              <a:t> resemble?</a:t>
            </a:r>
          </a:p>
          <a:p>
            <a:pPr marL="0" indent="0">
              <a:buNone/>
            </a:pPr>
            <a:endParaRPr lang="en-GB" i="1" dirty="0">
              <a:latin typeface="OpenDyslexic" panose="00000500000000000000" pitchFamily="50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D8A84A-9215-4F35-88FE-629137D4E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The Literacy Shed</a:t>
            </a:r>
          </a:p>
        </p:txBody>
      </p:sp>
      <p:pic>
        <p:nvPicPr>
          <p:cNvPr id="6" name="Picture 5" descr="../../../Desktop/Visual%20Vipers/VIPERS%20images/Screen%20Shot%202017-03-20%20at%2011">
            <a:extLst>
              <a:ext uri="{FF2B5EF4-FFF2-40B4-BE49-F238E27FC236}">
                <a16:creationId xmlns:a16="http://schemas.microsoft.com/office/drawing/2014/main" id="{6814688F-BE70-4BAB-AAEA-960180404DD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8097" y="502284"/>
            <a:ext cx="1030605" cy="81153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A1996663-BB54-4172-A96A-495325939F64}"/>
              </a:ext>
            </a:extLst>
          </p:cNvPr>
          <p:cNvSpPr/>
          <p:nvPr/>
        </p:nvSpPr>
        <p:spPr>
          <a:xfrm>
            <a:off x="1757680" y="4574072"/>
            <a:ext cx="2367280" cy="71120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OpenDyslexic" panose="00000500000000000000" pitchFamily="50" charset="0"/>
              </a:rPr>
              <a:t>birds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8315915A-05CD-4385-A194-67FE6BA0ED8E}"/>
              </a:ext>
            </a:extLst>
          </p:cNvPr>
          <p:cNvSpPr/>
          <p:nvPr/>
        </p:nvSpPr>
        <p:spPr>
          <a:xfrm>
            <a:off x="4749482" y="4574072"/>
            <a:ext cx="2367280" cy="71120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OpenDyslexic" panose="00000500000000000000" pitchFamily="50" charset="0"/>
              </a:rPr>
              <a:t>snakes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3A47486B-2CFC-4BB5-B56C-8F95BE43CDF9}"/>
              </a:ext>
            </a:extLst>
          </p:cNvPr>
          <p:cNvSpPr/>
          <p:nvPr/>
        </p:nvSpPr>
        <p:spPr>
          <a:xfrm>
            <a:off x="7741284" y="4574072"/>
            <a:ext cx="2367280" cy="71120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OpenDyslexic" panose="00000500000000000000" pitchFamily="50" charset="0"/>
              </a:rPr>
              <a:t>lizards</a:t>
            </a:r>
          </a:p>
        </p:txBody>
      </p:sp>
      <p:sp>
        <p:nvSpPr>
          <p:cNvPr id="12" name="Circle: Hollow 11">
            <a:extLst>
              <a:ext uri="{FF2B5EF4-FFF2-40B4-BE49-F238E27FC236}">
                <a16:creationId xmlns:a16="http://schemas.microsoft.com/office/drawing/2014/main" id="{D18E26F7-7E19-4172-99F2-E3A45360CBEE}"/>
              </a:ext>
            </a:extLst>
          </p:cNvPr>
          <p:cNvSpPr/>
          <p:nvPr/>
        </p:nvSpPr>
        <p:spPr>
          <a:xfrm>
            <a:off x="4391183" y="4266890"/>
            <a:ext cx="3083878" cy="1325564"/>
          </a:xfrm>
          <a:prstGeom prst="donut">
            <a:avLst/>
          </a:prstGeom>
          <a:solidFill>
            <a:srgbClr val="C0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13F5F00-916B-45DA-B47B-BF97B9AECE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59805"/>
            <a:ext cx="12192000" cy="809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344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08B87-3268-4DAB-ABC5-75021697FD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25638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>
                <a:solidFill>
                  <a:srgbClr val="C00000"/>
                </a:solidFill>
                <a:latin typeface="OpenDyslexic" panose="00000500000000000000" pitchFamily="50" charset="0"/>
              </a:rPr>
              <a:t>Task 7: Summarise!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D89811-F311-4D9C-B01E-B0405AA0F3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621471"/>
            <a:ext cx="10515600" cy="44064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>
                <a:latin typeface="OpenDyslexic" panose="00000500000000000000" pitchFamily="50" charset="0"/>
              </a:rPr>
              <a:t>Complete these sentence stems, using information from the text!</a:t>
            </a:r>
          </a:p>
          <a:p>
            <a:pPr marL="0" indent="0">
              <a:buNone/>
            </a:pPr>
            <a:endParaRPr lang="en-GB" dirty="0">
              <a:latin typeface="OpenDyslexic" panose="00000500000000000000" pitchFamily="50" charset="0"/>
            </a:endParaRPr>
          </a:p>
          <a:p>
            <a:pPr marL="0" indent="0">
              <a:buNone/>
            </a:pPr>
            <a:r>
              <a:rPr lang="en-GB" dirty="0">
                <a:latin typeface="OpenDyslexic" panose="00000500000000000000" pitchFamily="50" charset="0"/>
              </a:rPr>
              <a:t>Dragons make good pets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Dyslexic" panose="00000500000000000000" pitchFamily="50" charset="0"/>
              </a:rPr>
              <a:t>and</a:t>
            </a:r>
            <a:r>
              <a:rPr lang="en-GB" dirty="0">
                <a:latin typeface="OpenDyslexic" panose="00000500000000000000" pitchFamily="50" charset="0"/>
              </a:rPr>
              <a:t>…</a:t>
            </a:r>
          </a:p>
          <a:p>
            <a:pPr marL="0" indent="0">
              <a:buNone/>
            </a:pPr>
            <a:r>
              <a:rPr lang="en-GB" dirty="0">
                <a:latin typeface="OpenDyslexic" panose="00000500000000000000" pitchFamily="50" charset="0"/>
              </a:rPr>
              <a:t>Dragons make good pets,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Dyslexic" panose="00000500000000000000" pitchFamily="50" charset="0"/>
              </a:rPr>
              <a:t>but</a:t>
            </a:r>
            <a:r>
              <a:rPr lang="en-GB" dirty="0">
                <a:latin typeface="OpenDyslexic" panose="00000500000000000000" pitchFamily="50" charset="0"/>
              </a:rPr>
              <a:t>…</a:t>
            </a:r>
          </a:p>
          <a:p>
            <a:pPr marL="0" indent="0">
              <a:buNone/>
            </a:pPr>
            <a:r>
              <a:rPr lang="en-GB" dirty="0">
                <a:latin typeface="OpenDyslexic" panose="00000500000000000000" pitchFamily="50" charset="0"/>
              </a:rPr>
              <a:t>Dragons make good pets,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Dyslexic" panose="00000500000000000000" pitchFamily="50" charset="0"/>
              </a:rPr>
              <a:t>because</a:t>
            </a:r>
            <a:r>
              <a:rPr lang="en-GB" dirty="0">
                <a:latin typeface="OpenDyslexic" panose="00000500000000000000" pitchFamily="50" charset="0"/>
              </a:rPr>
              <a:t>…</a:t>
            </a:r>
          </a:p>
          <a:p>
            <a:pPr marL="0" indent="0">
              <a:buNone/>
            </a:pPr>
            <a:r>
              <a:rPr lang="en-GB" dirty="0">
                <a:latin typeface="OpenDyslexic" panose="00000500000000000000" pitchFamily="50" charset="0"/>
              </a:rPr>
              <a:t>Dragons make good pets, </a:t>
            </a:r>
            <a:r>
              <a:rPr lang="en-GB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Dyslexic" panose="00000500000000000000" pitchFamily="50" charset="0"/>
              </a:rPr>
              <a:t>so</a:t>
            </a:r>
            <a:r>
              <a:rPr lang="en-GB" dirty="0">
                <a:latin typeface="OpenDyslexic" panose="00000500000000000000" pitchFamily="50" charset="0"/>
              </a:rPr>
              <a:t>…</a:t>
            </a:r>
          </a:p>
          <a:p>
            <a:pPr marL="0" indent="0">
              <a:buNone/>
            </a:pPr>
            <a:endParaRPr lang="en-GB" i="1" dirty="0">
              <a:latin typeface="OpenDyslexic" panose="00000500000000000000" pitchFamily="50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FFA677-1E14-42B5-8A9A-7DA607427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© The Literacy Shed</a:t>
            </a:r>
          </a:p>
        </p:txBody>
      </p:sp>
      <p:pic>
        <p:nvPicPr>
          <p:cNvPr id="10" name="Picture 9" descr="../../../Desktop/Visual%20Vipers/VIPERS%20images/Screen%20Shot%202017-03-20%20at%2011">
            <a:extLst>
              <a:ext uri="{FF2B5EF4-FFF2-40B4-BE49-F238E27FC236}">
                <a16:creationId xmlns:a16="http://schemas.microsoft.com/office/drawing/2014/main" id="{F909043B-C894-4915-AE22-1D6A34465A0C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647" y="411321"/>
            <a:ext cx="977265" cy="80264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2C0BCBF-A4D3-449F-BD45-D5433A678E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59805"/>
            <a:ext cx="12192000" cy="809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32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08B87-3268-4DAB-ABC5-75021697FD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b="1" dirty="0">
                <a:solidFill>
                  <a:srgbClr val="C00000"/>
                </a:solidFill>
                <a:latin typeface="OpenDyslexic" panose="00000500000000000000" pitchFamily="50" charset="0"/>
              </a:rPr>
              <a:t>Task 8: Odd one out!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D89811-F311-4D9C-B01E-B0405AA0F3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2746"/>
            <a:ext cx="10515600" cy="36836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OpenDyslexic" panose="00000500000000000000" pitchFamily="50" charset="0"/>
              </a:rPr>
              <a:t>Which is the odd word out and why?</a:t>
            </a:r>
          </a:p>
          <a:p>
            <a:pPr marL="0" indent="0">
              <a:buNone/>
            </a:pPr>
            <a:endParaRPr lang="en-GB" dirty="0">
              <a:latin typeface="OpenDyslexic" panose="00000500000000000000" pitchFamily="50" charset="0"/>
            </a:endParaRPr>
          </a:p>
          <a:p>
            <a:pPr marL="0" indent="0" algn="ctr">
              <a:buNone/>
            </a:pPr>
            <a:r>
              <a:rPr lang="en-GB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Dyslexic" panose="00000500000000000000" pitchFamily="50" charset="0"/>
              </a:rPr>
              <a:t>Drakones</a:t>
            </a: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Dyslexic" panose="00000500000000000000" pitchFamily="50" charset="0"/>
              </a:rPr>
              <a:t>      Wyverns      Hydra</a:t>
            </a:r>
          </a:p>
          <a:p>
            <a:pPr marL="0" indent="0">
              <a:buNone/>
            </a:pPr>
            <a:endParaRPr lang="en-GB" dirty="0">
              <a:latin typeface="OpenDyslexic" panose="00000500000000000000" pitchFamily="50" charset="0"/>
            </a:endParaRPr>
          </a:p>
          <a:p>
            <a:pPr marL="0" indent="0">
              <a:buNone/>
            </a:pPr>
            <a:r>
              <a:rPr lang="en-GB" i="1" dirty="0">
                <a:latin typeface="OpenDyslexic" panose="00000500000000000000" pitchFamily="50" charset="0"/>
              </a:rPr>
              <a:t>Use evidence from the text and your own ideas to support your opinion. There are no right or wrong answers!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FFA677-1E14-42B5-8A9A-7DA607427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© The Literacy Shed</a:t>
            </a:r>
          </a:p>
        </p:txBody>
      </p:sp>
      <p:pic>
        <p:nvPicPr>
          <p:cNvPr id="8" name="Picture 7" descr="../../../Desktop/Visual%20Vipers/VIPERS%20images/Screen%20Shot%202017-03-20%20at%2011">
            <a:extLst>
              <a:ext uri="{FF2B5EF4-FFF2-40B4-BE49-F238E27FC236}">
                <a16:creationId xmlns:a16="http://schemas.microsoft.com/office/drawing/2014/main" id="{729B0EB2-8E87-4DF2-A69B-10A78AC53F31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923" y="439262"/>
            <a:ext cx="1059815" cy="83439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88AA902-123D-43D9-BE9C-351A90193F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59805"/>
            <a:ext cx="12192000" cy="809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21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08B87-3268-4DAB-ABC5-75021697FD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b="1" dirty="0">
                <a:solidFill>
                  <a:srgbClr val="C00000"/>
                </a:solidFill>
                <a:latin typeface="OpenDyslexic" panose="00000500000000000000" pitchFamily="50" charset="0"/>
              </a:rPr>
              <a:t>Task 9: Class discussion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D89811-F311-4D9C-B01E-B0405AA0F3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2746"/>
            <a:ext cx="10515600" cy="36836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>
                <a:latin typeface="OpenDyslexic" panose="00000500000000000000" pitchFamily="50" charset="0"/>
              </a:rPr>
              <a:t>Which type of dragon would you like as a pet and why</a:t>
            </a:r>
            <a:r>
              <a:rPr lang="en-GB" b="1" i="1" dirty="0">
                <a:latin typeface="OpenDyslexic" panose="00000500000000000000" pitchFamily="50" charset="0"/>
              </a:rPr>
              <a:t>?</a:t>
            </a:r>
          </a:p>
          <a:p>
            <a:pPr marL="0" indent="0">
              <a:buNone/>
            </a:pPr>
            <a:endParaRPr lang="en-GB" i="1" dirty="0">
              <a:latin typeface="OpenDyslexic" panose="00000500000000000000" pitchFamily="50" charset="0"/>
            </a:endParaRPr>
          </a:p>
          <a:p>
            <a:pPr marL="0" indent="0">
              <a:buNone/>
            </a:pPr>
            <a:r>
              <a:rPr lang="en-GB" i="1" dirty="0">
                <a:latin typeface="OpenDyslexic" panose="00000500000000000000" pitchFamily="50" charset="0"/>
              </a:rPr>
              <a:t>Who might read a text like this and why?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FFA677-1E14-42B5-8A9A-7DA607427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© The Literacy Shed</a:t>
            </a:r>
          </a:p>
        </p:txBody>
      </p:sp>
      <p:pic>
        <p:nvPicPr>
          <p:cNvPr id="8" name="Picture 7" descr="../../../Desktop/Visual%20Vipers/VIPERS%20images/Screen%20Shot%202017-03-20%20at%2011">
            <a:extLst>
              <a:ext uri="{FF2B5EF4-FFF2-40B4-BE49-F238E27FC236}">
                <a16:creationId xmlns:a16="http://schemas.microsoft.com/office/drawing/2014/main" id="{729B0EB2-8E87-4DF2-A69B-10A78AC53F31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923" y="439262"/>
            <a:ext cx="1059815" cy="83439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DF6113-F1B7-40C1-8ECE-AF357E0511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72000"/>
            <a:ext cx="12192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862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08B87-3268-4DAB-ABC5-75021697FD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b="1" dirty="0">
                <a:solidFill>
                  <a:srgbClr val="C00000"/>
                </a:solidFill>
                <a:latin typeface="OpenDyslexic" panose="00000500000000000000" pitchFamily="50" charset="0"/>
              </a:rPr>
              <a:t>Task 10: Home Learning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D89811-F311-4D9C-B01E-B0405AA0F3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6568"/>
            <a:ext cx="10515600" cy="36836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OpenDyslexic" panose="00000500000000000000" pitchFamily="50" charset="0"/>
              </a:rPr>
              <a:t>Think of a new mythical creature and write a persuasive text about why it makes a good pet!</a:t>
            </a:r>
            <a:endParaRPr lang="en-GB" i="1" dirty="0">
              <a:latin typeface="OpenDyslexic" panose="00000500000000000000" pitchFamily="50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FFA677-1E14-42B5-8A9A-7DA607427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© The Literacy Shed</a:t>
            </a:r>
          </a:p>
        </p:txBody>
      </p:sp>
      <p:pic>
        <p:nvPicPr>
          <p:cNvPr id="7" name="Picture 2" descr="Houses, Homes, Property, Estate, Real, Residential">
            <a:extLst>
              <a:ext uri="{FF2B5EF4-FFF2-40B4-BE49-F238E27FC236}">
                <a16:creationId xmlns:a16="http://schemas.microsoft.com/office/drawing/2014/main" id="{E936FB41-D2AA-4F0F-AA5E-E39D422264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8880" y="3130550"/>
            <a:ext cx="6969760" cy="348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54649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08B87-3268-4DAB-ABC5-75021697FD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b="1" dirty="0">
                <a:solidFill>
                  <a:srgbClr val="C00000"/>
                </a:solidFill>
                <a:latin typeface="OpenDyslexic" panose="00000500000000000000" pitchFamily="50" charset="0"/>
              </a:rPr>
              <a:t>You have reached the end of the lesson!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D89811-F311-4D9C-B01E-B0405AA0F3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2760" y="2488442"/>
            <a:ext cx="11206480" cy="255728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latin typeface="OpenDyslexic" panose="00000500000000000000" pitchFamily="50" charset="0"/>
              </a:rPr>
              <a:t>Use bullet points to summarise the reasons why dragons make good pets.</a:t>
            </a:r>
          </a:p>
          <a:p>
            <a:pPr marL="0" indent="0">
              <a:buNone/>
            </a:pPr>
            <a:endParaRPr lang="en-GB" i="1" dirty="0">
              <a:latin typeface="OpenDyslexic" panose="00000500000000000000" pitchFamily="50" charset="0"/>
            </a:endParaRPr>
          </a:p>
          <a:p>
            <a:pPr marL="0" indent="0">
              <a:buNone/>
            </a:pPr>
            <a:r>
              <a:rPr lang="en-GB" i="1" dirty="0">
                <a:latin typeface="OpenDyslexic" panose="00000500000000000000" pitchFamily="50" charset="0"/>
              </a:rPr>
              <a:t>Listen to the poem ‘A Small Dragon’ by Brian Patten which can be found here: </a:t>
            </a:r>
            <a:r>
              <a:rPr lang="en-GB" i="1" dirty="0">
                <a:latin typeface="OpenDyslexic" panose="00000500000000000000" pitchFamily="50" charset="0"/>
                <a:hlinkClick r:id="rId3"/>
              </a:rPr>
              <a:t>https://childrens.poetryarchive.org/poem/a-small-dragon/</a:t>
            </a:r>
            <a:r>
              <a:rPr lang="en-GB" i="1" dirty="0">
                <a:latin typeface="OpenDyslexic" panose="00000500000000000000" pitchFamily="50" charset="0"/>
              </a:rPr>
              <a:t>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FFA677-1E14-42B5-8A9A-7DA607427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© The Literacy Shed</a:t>
            </a:r>
          </a:p>
        </p:txBody>
      </p:sp>
      <p:pic>
        <p:nvPicPr>
          <p:cNvPr id="10" name="Picture 9" descr="../../../Desktop/Visual%20Vipers/VIPERS%20images/Screen%20Shot%202017-03-20%20at%2011">
            <a:extLst>
              <a:ext uri="{FF2B5EF4-FFF2-40B4-BE49-F238E27FC236}">
                <a16:creationId xmlns:a16="http://schemas.microsoft.com/office/drawing/2014/main" id="{F909043B-C894-4915-AE22-1D6A34465A0C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" y="295752"/>
            <a:ext cx="977265" cy="80264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57DE8B7-DD07-4CC7-A6B5-FCA39BB2B1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6059805"/>
            <a:ext cx="12192000" cy="809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304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1365</TotalTime>
  <Words>1062</Words>
  <Application>Microsoft Office PowerPoint</Application>
  <PresentationFormat>Widescreen</PresentationFormat>
  <Paragraphs>177</Paragraphs>
  <Slides>23</Slides>
  <Notes>20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25" baseType="lpstr">
      <vt:lpstr>Office Theme</vt:lpstr>
      <vt:lpstr>1_Office Theme</vt:lpstr>
      <vt:lpstr>Why Do Dragons Make Good Pets?</vt:lpstr>
      <vt:lpstr>Today we are learning to…</vt:lpstr>
      <vt:lpstr>Before reading… As a class make a list of the advantages and disadvantages of keeping a dragon as a pet!</vt:lpstr>
      <vt:lpstr>Task 1: Read ‘Why Do Dragons Make Good Pets?’ in pairs </vt:lpstr>
      <vt:lpstr>Task 2: Fluency and Expression  Read this extract from the text. Think carefully about how to make this extract engaging!</vt:lpstr>
      <vt:lpstr>Task 3: Vocabulary Check  Discuss these words and phrases!</vt:lpstr>
      <vt:lpstr>Task 4: Find and Copy  </vt:lpstr>
      <vt:lpstr>Task 4: Find and Copy ANSWER  </vt:lpstr>
      <vt:lpstr>Task 4: Find and Copy  </vt:lpstr>
      <vt:lpstr>Task 4: Find and Copy ANSWER  </vt:lpstr>
      <vt:lpstr>Task 4: Find and Copy  </vt:lpstr>
      <vt:lpstr>Task 4: Find and Copy ANSWER  </vt:lpstr>
      <vt:lpstr>Task 4: Find and Copy  </vt:lpstr>
      <vt:lpstr>Task 4: Find and Copy ANSWER  </vt:lpstr>
      <vt:lpstr>Task 5: True or false?   Tick which of these statements are true and which are false!</vt:lpstr>
      <vt:lpstr>Task 6: Multiple choice  </vt:lpstr>
      <vt:lpstr>Task 6: Multiple choice  </vt:lpstr>
      <vt:lpstr>Task 6: Multiple choice  </vt:lpstr>
      <vt:lpstr>Task 7: Summarise!</vt:lpstr>
      <vt:lpstr>Task 8: Odd one out!</vt:lpstr>
      <vt:lpstr>Task 9: Class discussion</vt:lpstr>
      <vt:lpstr>Task 10: Home Learning</vt:lpstr>
      <vt:lpstr>You have reached the end of the lesson!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Finch Solution</dc:title>
  <dc:creator>Ian Eagleton</dc:creator>
  <cp:lastModifiedBy>H Padam</cp:lastModifiedBy>
  <cp:revision>172</cp:revision>
  <dcterms:created xsi:type="dcterms:W3CDTF">2020-03-02T10:35:52Z</dcterms:created>
  <dcterms:modified xsi:type="dcterms:W3CDTF">2023-03-10T07:27:42Z</dcterms:modified>
</cp:coreProperties>
</file>