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8"/>
  </p:notesMasterIdLst>
  <p:sldIdLst>
    <p:sldId id="256" r:id="rId5"/>
    <p:sldId id="257" r:id="rId6"/>
    <p:sldId id="273" r:id="rId7"/>
    <p:sldId id="259" r:id="rId8"/>
    <p:sldId id="274" r:id="rId9"/>
    <p:sldId id="270" r:id="rId10"/>
    <p:sldId id="269" r:id="rId11"/>
    <p:sldId id="271" r:id="rId12"/>
    <p:sldId id="262" r:id="rId13"/>
    <p:sldId id="264" r:id="rId14"/>
    <p:sldId id="265" r:id="rId15"/>
    <p:sldId id="266" r:id="rId16"/>
    <p:sldId id="268"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502" autoAdjust="0"/>
    <p:restoredTop sz="73801" autoAdjust="0"/>
  </p:normalViewPr>
  <p:slideViewPr>
    <p:cSldViewPr snapToGrid="0">
      <p:cViewPr varScale="1">
        <p:scale>
          <a:sx n="61" d="100"/>
          <a:sy n="61" d="100"/>
        </p:scale>
        <p:origin x="1728"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4086643-3DA5-49F0-B4CC-6BA40CE1BA82}" type="datetimeFigureOut">
              <a:rPr lang="en-GB" smtClean="0"/>
              <a:t>15/02/2023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FA49634-DA40-4574-A3A6-7872C0012D99}" type="slidenum">
              <a:rPr lang="en-GB" smtClean="0"/>
              <a:t>‹#›</a:t>
            </a:fld>
            <a:endParaRPr lang="en-GB"/>
          </a:p>
        </p:txBody>
      </p:sp>
    </p:spTree>
    <p:extLst>
      <p:ext uri="{BB962C8B-B14F-4D97-AF65-F5344CB8AC3E}">
        <p14:creationId xmlns:p14="http://schemas.microsoft.com/office/powerpoint/2010/main" val="2441330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theartstory.org/artist/miro-joan/" TargetMode="External"/><Relationship Id="rId2" Type="http://schemas.openxmlformats.org/officeDocument/2006/relationships/slide" Target="../slides/slide3.xml"/><Relationship Id="rId1" Type="http://schemas.openxmlformats.org/officeDocument/2006/relationships/notesMaster" Target="../notesMasters/notesMaster1.xml"/><Relationship Id="rId4" Type="http://schemas.openxmlformats.org/officeDocument/2006/relationships/hyperlink" Target="https://www.theartstory.org/artist/magritte-rene/" TargetMode="Externa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Progression</a:t>
            </a:r>
          </a:p>
          <a:p>
            <a:endParaRPr lang="en-US" dirty="0"/>
          </a:p>
          <a:p>
            <a:pPr marL="0" marR="0" indent="0" algn="l" defTabSz="914400" rtl="0" eaLnBrk="1" fontAlgn="auto" latinLnBrk="0" hangingPunct="1">
              <a:lnSpc>
                <a:spcPct val="100000"/>
              </a:lnSpc>
              <a:spcBef>
                <a:spcPts val="0"/>
              </a:spcBef>
              <a:spcAft>
                <a:spcPts val="0"/>
              </a:spcAft>
              <a:buClrTx/>
              <a:buSzTx/>
              <a:buFontTx/>
              <a:buNone/>
              <a:tabLst/>
              <a:defRPr/>
            </a:pPr>
            <a:r>
              <a:rPr lang="en-GB" dirty="0"/>
              <a:t>Previous Lesson – Surrealism </a:t>
            </a:r>
          </a:p>
          <a:p>
            <a:r>
              <a:rPr lang="en-GB" dirty="0"/>
              <a:t>Next Lesson – End of Unit</a:t>
            </a:r>
          </a:p>
          <a:p>
            <a:endParaRPr lang="en-GB" dirty="0"/>
          </a:p>
          <a:p>
            <a:r>
              <a:rPr lang="en-GB" dirty="0"/>
              <a:t>KO</a:t>
            </a:r>
            <a:r>
              <a:rPr lang="en-GB" baseline="0" dirty="0"/>
              <a:t> – Knowledge Organiser</a:t>
            </a:r>
          </a:p>
          <a:p>
            <a:r>
              <a:rPr lang="en-GB" baseline="0" dirty="0"/>
              <a:t>SO – Subject Organiser</a:t>
            </a:r>
            <a:endParaRPr lang="en-GB" dirty="0"/>
          </a:p>
        </p:txBody>
      </p:sp>
      <p:sp>
        <p:nvSpPr>
          <p:cNvPr id="4" name="Slide Number Placeholder 3"/>
          <p:cNvSpPr>
            <a:spLocks noGrp="1"/>
          </p:cNvSpPr>
          <p:nvPr>
            <p:ph type="sldNum" sz="quarter" idx="10"/>
          </p:nvPr>
        </p:nvSpPr>
        <p:spPr/>
        <p:txBody>
          <a:bodyPr/>
          <a:lstStyle/>
          <a:p>
            <a:fld id="{CFA49634-DA40-4574-A3A6-7872C0012D99}" type="slidenum">
              <a:rPr lang="en-GB" smtClean="0"/>
              <a:t>1</a:t>
            </a:fld>
            <a:endParaRPr lang="en-GB"/>
          </a:p>
        </p:txBody>
      </p:sp>
    </p:spTree>
    <p:extLst>
      <p:ext uri="{BB962C8B-B14F-4D97-AF65-F5344CB8AC3E}">
        <p14:creationId xmlns:p14="http://schemas.microsoft.com/office/powerpoint/2010/main" val="40726998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Recall</a:t>
            </a:r>
            <a:r>
              <a:rPr lang="en-GB" baseline="0" dirty="0"/>
              <a:t> Questions from a Previous unit: Colour</a:t>
            </a:r>
          </a:p>
          <a:p>
            <a:endParaRPr lang="en-GB" dirty="0"/>
          </a:p>
          <a:p>
            <a:r>
              <a:rPr lang="en-GB" dirty="0"/>
              <a:t>Answers:</a:t>
            </a:r>
          </a:p>
          <a:p>
            <a:endParaRPr lang="en-GB" dirty="0"/>
          </a:p>
          <a:p>
            <a:pPr marL="228600" marR="0" indent="-228600" algn="l" defTabSz="914400" rtl="0" eaLnBrk="1" fontAlgn="auto" latinLnBrk="0" hangingPunct="1">
              <a:lnSpc>
                <a:spcPct val="100000"/>
              </a:lnSpc>
              <a:spcBef>
                <a:spcPts val="0"/>
              </a:spcBef>
              <a:spcAft>
                <a:spcPts val="0"/>
              </a:spcAft>
              <a:buClrTx/>
              <a:buSzTx/>
              <a:buFontTx/>
              <a:buAutoNum type="arabicParenR"/>
              <a:tabLst/>
              <a:defRPr/>
            </a:pPr>
            <a:r>
              <a:rPr lang="en-US" dirty="0">
                <a:latin typeface="Century Gothic" panose="020B0502020202020204" pitchFamily="34" charset="0"/>
              </a:rPr>
              <a:t>Andre</a:t>
            </a:r>
            <a:r>
              <a:rPr lang="en-US" baseline="0" dirty="0">
                <a:latin typeface="Century Gothic" panose="020B0502020202020204" pitchFamily="34" charset="0"/>
              </a:rPr>
              <a:t> Breton</a:t>
            </a:r>
            <a:endParaRPr lang="en-US" dirty="0">
              <a:latin typeface="Century Gothic" panose="020B0502020202020204" pitchFamily="34" charset="0"/>
            </a:endParaRPr>
          </a:p>
          <a:p>
            <a:pPr marL="228600" marR="0" indent="-228600" algn="l" defTabSz="914400" rtl="0" eaLnBrk="1" fontAlgn="auto" latinLnBrk="0" hangingPunct="1">
              <a:lnSpc>
                <a:spcPct val="100000"/>
              </a:lnSpc>
              <a:spcBef>
                <a:spcPts val="0"/>
              </a:spcBef>
              <a:spcAft>
                <a:spcPts val="0"/>
              </a:spcAft>
              <a:buClrTx/>
              <a:buSzTx/>
              <a:buFontTx/>
              <a:buAutoNum type="arabicParenR"/>
              <a:tabLst/>
              <a:defRPr/>
            </a:pPr>
            <a:endParaRPr lang="en-US" dirty="0">
              <a:latin typeface="Century Gothic" panose="020B0502020202020204" pitchFamily="34" charset="0"/>
            </a:endParaRPr>
          </a:p>
          <a:p>
            <a:pPr marL="228600" marR="0" indent="-228600" algn="l" defTabSz="914400" rtl="0" eaLnBrk="1" fontAlgn="auto" latinLnBrk="0" hangingPunct="1">
              <a:lnSpc>
                <a:spcPct val="100000"/>
              </a:lnSpc>
              <a:spcBef>
                <a:spcPts val="0"/>
              </a:spcBef>
              <a:spcAft>
                <a:spcPts val="0"/>
              </a:spcAft>
              <a:buClrTx/>
              <a:buSzTx/>
              <a:buFontTx/>
              <a:buAutoNum type="arabicParenR"/>
              <a:tabLst/>
              <a:defRPr/>
            </a:pPr>
            <a:r>
              <a:rPr lang="en-US" dirty="0">
                <a:latin typeface="Century Gothic" panose="020B0502020202020204" pitchFamily="34" charset="0"/>
              </a:rPr>
              <a:t>1920s</a:t>
            </a:r>
          </a:p>
          <a:p>
            <a:pPr marL="228600" marR="0" indent="-228600" algn="l" defTabSz="914400" rtl="0" eaLnBrk="1" fontAlgn="auto" latinLnBrk="0" hangingPunct="1">
              <a:lnSpc>
                <a:spcPct val="100000"/>
              </a:lnSpc>
              <a:spcBef>
                <a:spcPts val="0"/>
              </a:spcBef>
              <a:spcAft>
                <a:spcPts val="0"/>
              </a:spcAft>
              <a:buClrTx/>
              <a:buSzTx/>
              <a:buFontTx/>
              <a:buAutoNum type="arabicParenR"/>
              <a:tabLst/>
              <a:defRPr/>
            </a:pPr>
            <a:endParaRPr lang="en-US" dirty="0">
              <a:latin typeface="Century Gothic" panose="020B0502020202020204" pitchFamily="34" charset="0"/>
            </a:endParaRPr>
          </a:p>
          <a:p>
            <a:pPr marL="228600" marR="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latin typeface="Century Gothic" panose="020B0502020202020204" pitchFamily="34" charset="0"/>
              </a:rPr>
              <a:t>1966</a:t>
            </a:r>
            <a:endParaRPr lang="en-GB" dirty="0"/>
          </a:p>
        </p:txBody>
      </p:sp>
      <p:sp>
        <p:nvSpPr>
          <p:cNvPr id="4" name="Slide Number Placeholder 3"/>
          <p:cNvSpPr>
            <a:spLocks noGrp="1"/>
          </p:cNvSpPr>
          <p:nvPr>
            <p:ph type="sldNum" sz="quarter" idx="10"/>
          </p:nvPr>
        </p:nvSpPr>
        <p:spPr/>
        <p:txBody>
          <a:bodyPr/>
          <a:lstStyle/>
          <a:p>
            <a:fld id="{CFA49634-DA40-4574-A3A6-7872C0012D99}" type="slidenum">
              <a:rPr lang="en-GB" smtClean="0"/>
              <a:t>2</a:t>
            </a:fld>
            <a:endParaRPr lang="en-GB"/>
          </a:p>
        </p:txBody>
      </p:sp>
    </p:spTree>
    <p:extLst>
      <p:ext uri="{BB962C8B-B14F-4D97-AF65-F5344CB8AC3E}">
        <p14:creationId xmlns:p14="http://schemas.microsoft.com/office/powerpoint/2010/main" val="29901242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What is a Surrealist landscape?</a:t>
            </a:r>
          </a:p>
          <a:p>
            <a:r>
              <a:rPr lang="en-US" sz="1200" b="0" i="0" kern="1200" dirty="0">
                <a:solidFill>
                  <a:schemeClr val="tx1"/>
                </a:solidFill>
                <a:effectLst/>
                <a:latin typeface="+mn-lt"/>
                <a:ea typeface="+mn-ea"/>
                <a:cs typeface="+mn-cs"/>
              </a:rPr>
              <a:t>Surrealist landscapes </a:t>
            </a:r>
            <a:r>
              <a:rPr lang="en-US" sz="1200" b="1" i="0" kern="1200" dirty="0">
                <a:solidFill>
                  <a:schemeClr val="tx1"/>
                </a:solidFill>
                <a:effectLst/>
                <a:latin typeface="+mn-lt"/>
                <a:ea typeface="+mn-ea"/>
                <a:cs typeface="+mn-cs"/>
              </a:rPr>
              <a:t>tapped into a different source for imagery: the subconscious mind</a:t>
            </a:r>
            <a:r>
              <a:rPr lang="en-US" sz="1200" b="0" i="0" kern="1200" dirty="0">
                <a:solidFill>
                  <a:schemeClr val="tx1"/>
                </a:solidFill>
                <a:effectLst/>
                <a:latin typeface="+mn-lt"/>
                <a:ea typeface="+mn-ea"/>
                <a:cs typeface="+mn-cs"/>
              </a:rPr>
              <a:t>. The landscapes shown here reflect the uncanny, sometimes elusive imagery of dreams, myth, and fantasy.</a:t>
            </a:r>
          </a:p>
          <a:p>
            <a:endParaRPr lang="en-US"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What are the 4 major works of Surrealism art?</a:t>
            </a:r>
          </a:p>
          <a:p>
            <a:r>
              <a:rPr lang="en-GB" sz="1200" b="1" i="0" kern="1200" dirty="0">
                <a:solidFill>
                  <a:schemeClr val="tx1"/>
                </a:solidFill>
                <a:effectLst/>
                <a:latin typeface="+mn-lt"/>
                <a:ea typeface="+mn-ea"/>
                <a:cs typeface="+mn-cs"/>
              </a:rPr>
              <a:t>Famous Surrealist Artworks</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Salvador </a:t>
            </a:r>
            <a:r>
              <a:rPr lang="en-GB" sz="1200" b="0" i="0" kern="1200" dirty="0" err="1">
                <a:solidFill>
                  <a:schemeClr val="tx1"/>
                </a:solidFill>
                <a:effectLst/>
                <a:latin typeface="+mn-lt"/>
                <a:ea typeface="+mn-ea"/>
                <a:cs typeface="+mn-cs"/>
              </a:rPr>
              <a:t>Dalí's</a:t>
            </a:r>
            <a:r>
              <a:rPr lang="en-GB" sz="1200" b="0" i="0" kern="1200" dirty="0">
                <a:solidFill>
                  <a:schemeClr val="tx1"/>
                </a:solidFill>
                <a:effectLst/>
                <a:latin typeface="+mn-lt"/>
                <a:ea typeface="+mn-ea"/>
                <a:cs typeface="+mn-cs"/>
              </a:rPr>
              <a:t> The Persistence of Memory (1931)</a:t>
            </a:r>
          </a:p>
          <a:p>
            <a:r>
              <a:rPr lang="en-GB" sz="1200" b="0" i="0" kern="1200" dirty="0">
                <a:solidFill>
                  <a:schemeClr val="tx1"/>
                </a:solidFill>
                <a:effectLst/>
                <a:latin typeface="+mn-lt"/>
                <a:ea typeface="+mn-ea"/>
                <a:cs typeface="+mn-cs"/>
              </a:rPr>
              <a:t>Rene Magritte's The Treachery of Images (1928)</a:t>
            </a:r>
          </a:p>
          <a:p>
            <a:r>
              <a:rPr lang="en-GB" sz="1200" b="0" i="0" kern="1200" dirty="0">
                <a:solidFill>
                  <a:schemeClr val="tx1"/>
                </a:solidFill>
                <a:effectLst/>
                <a:latin typeface="+mn-lt"/>
                <a:ea typeface="+mn-ea"/>
                <a:cs typeface="+mn-cs"/>
              </a:rPr>
              <a:t>Joan </a:t>
            </a:r>
            <a:r>
              <a:rPr lang="en-GB" sz="1200" b="0" i="0" kern="1200" dirty="0" err="1">
                <a:solidFill>
                  <a:schemeClr val="tx1"/>
                </a:solidFill>
                <a:effectLst/>
                <a:latin typeface="+mn-lt"/>
                <a:ea typeface="+mn-ea"/>
                <a:cs typeface="+mn-cs"/>
              </a:rPr>
              <a:t>Miró's</a:t>
            </a:r>
            <a:r>
              <a:rPr lang="en-GB" sz="1200" b="0" i="0" kern="1200" dirty="0">
                <a:solidFill>
                  <a:schemeClr val="tx1"/>
                </a:solidFill>
                <a:effectLst/>
                <a:latin typeface="+mn-lt"/>
                <a:ea typeface="+mn-ea"/>
                <a:cs typeface="+mn-cs"/>
              </a:rPr>
              <a:t> The Hunter (Catalan Landscape) (1924)</a:t>
            </a:r>
          </a:p>
          <a:p>
            <a:r>
              <a:rPr lang="en-GB" sz="1200" b="0" i="0" kern="1200" dirty="0">
                <a:solidFill>
                  <a:schemeClr val="tx1"/>
                </a:solidFill>
                <a:effectLst/>
                <a:latin typeface="+mn-lt"/>
                <a:ea typeface="+mn-ea"/>
                <a:cs typeface="+mn-cs"/>
              </a:rPr>
              <a:t>Frida Kahlo's The Wounded Deer (1946)</a:t>
            </a:r>
          </a:p>
          <a:p>
            <a:r>
              <a:rPr lang="en-GB" sz="1200" b="0" i="0" kern="1200" dirty="0" err="1">
                <a:solidFill>
                  <a:schemeClr val="tx1"/>
                </a:solidFill>
                <a:effectLst/>
                <a:latin typeface="+mn-lt"/>
                <a:ea typeface="+mn-ea"/>
                <a:cs typeface="+mn-cs"/>
              </a:rPr>
              <a:t>Meret</a:t>
            </a:r>
            <a:r>
              <a:rPr lang="en-GB" sz="1200" b="0" i="0" kern="1200" dirty="0">
                <a:solidFill>
                  <a:schemeClr val="tx1"/>
                </a:solidFill>
                <a:effectLst/>
                <a:latin typeface="+mn-lt"/>
                <a:ea typeface="+mn-ea"/>
                <a:cs typeface="+mn-cs"/>
              </a:rPr>
              <a:t> Oppenheim's Object (1936)</a:t>
            </a:r>
          </a:p>
          <a:p>
            <a:r>
              <a:rPr lang="en-GB" sz="1200" b="0" i="0" kern="1200" dirty="0">
                <a:solidFill>
                  <a:schemeClr val="tx1"/>
                </a:solidFill>
                <a:effectLst/>
                <a:latin typeface="+mn-lt"/>
                <a:ea typeface="+mn-ea"/>
                <a:cs typeface="+mn-cs"/>
              </a:rPr>
              <a:t>Man Ray's </a:t>
            </a:r>
            <a:r>
              <a:rPr lang="en-GB" sz="1200" b="0" i="0" kern="1200" dirty="0" err="1">
                <a:solidFill>
                  <a:schemeClr val="tx1"/>
                </a:solidFill>
                <a:effectLst/>
                <a:latin typeface="+mn-lt"/>
                <a:ea typeface="+mn-ea"/>
                <a:cs typeface="+mn-cs"/>
              </a:rPr>
              <a:t>l'Heure</a:t>
            </a:r>
            <a:r>
              <a:rPr lang="en-GB" sz="1200" b="0" i="0" kern="1200" dirty="0">
                <a:solidFill>
                  <a:schemeClr val="tx1"/>
                </a:solidFill>
                <a:effectLst/>
                <a:latin typeface="+mn-lt"/>
                <a:ea typeface="+mn-ea"/>
                <a:cs typeface="+mn-cs"/>
              </a:rPr>
              <a:t> de </a:t>
            </a:r>
            <a:r>
              <a:rPr lang="en-GB" sz="1200" b="0" i="0" kern="1200" dirty="0" err="1">
                <a:solidFill>
                  <a:schemeClr val="tx1"/>
                </a:solidFill>
                <a:effectLst/>
                <a:latin typeface="+mn-lt"/>
                <a:ea typeface="+mn-ea"/>
                <a:cs typeface="+mn-cs"/>
              </a:rPr>
              <a:t>l'Observatoire</a:t>
            </a:r>
            <a:r>
              <a:rPr lang="en-GB" sz="1200" b="0" i="0" kern="1200" dirty="0">
                <a:solidFill>
                  <a:schemeClr val="tx1"/>
                </a:solidFill>
                <a:effectLst/>
                <a:latin typeface="+mn-lt"/>
                <a:ea typeface="+mn-ea"/>
                <a:cs typeface="+mn-cs"/>
              </a:rPr>
              <a:t>: les </a:t>
            </a:r>
            <a:r>
              <a:rPr lang="en-GB" sz="1200" b="0" i="0" kern="1200" dirty="0" err="1">
                <a:solidFill>
                  <a:schemeClr val="tx1"/>
                </a:solidFill>
                <a:effectLst/>
                <a:latin typeface="+mn-lt"/>
                <a:ea typeface="+mn-ea"/>
                <a:cs typeface="+mn-cs"/>
              </a:rPr>
              <a:t>Amoureux</a:t>
            </a:r>
            <a:r>
              <a:rPr lang="en-GB" sz="1200" b="0" i="0" kern="1200" dirty="0">
                <a:solidFill>
                  <a:schemeClr val="tx1"/>
                </a:solidFill>
                <a:effectLst/>
                <a:latin typeface="+mn-lt"/>
                <a:ea typeface="+mn-ea"/>
                <a:cs typeface="+mn-cs"/>
              </a:rPr>
              <a:t> (1932-1934)</a:t>
            </a:r>
          </a:p>
          <a:p>
            <a:endParaRPr lang="en-US" sz="1200" b="0" i="0" kern="1200" dirty="0">
              <a:solidFill>
                <a:schemeClr val="tx1"/>
              </a:solidFill>
              <a:effectLst/>
              <a:latin typeface="+mn-lt"/>
              <a:ea typeface="+mn-ea"/>
              <a:cs typeface="+mn-cs"/>
            </a:endParaRPr>
          </a:p>
          <a:p>
            <a:r>
              <a:rPr lang="en-US" sz="1200" b="1" i="0" kern="1200" dirty="0">
                <a:solidFill>
                  <a:schemeClr val="tx1"/>
                </a:solidFill>
                <a:effectLst/>
                <a:latin typeface="+mn-lt"/>
                <a:ea typeface="+mn-ea"/>
                <a:cs typeface="+mn-cs"/>
              </a:rPr>
              <a:t>Summary of Surrealism</a:t>
            </a:r>
          </a:p>
          <a:p>
            <a:r>
              <a:rPr lang="en-US" sz="1200" b="0" i="0" kern="1200" dirty="0">
                <a:solidFill>
                  <a:schemeClr val="tx1"/>
                </a:solidFill>
                <a:effectLst/>
                <a:latin typeface="+mn-lt"/>
                <a:ea typeface="+mn-ea"/>
                <a:cs typeface="+mn-cs"/>
              </a:rPr>
              <a:t>The Surrealists sought to channel the unconscious as a means to unlock the power of the imagination. Disdaining rationalism and literary realism, and powerfully influenced by psychoanalysis, the Surrealists believed the rational mind repressed the power of the imagination, weighing it down with taboos. Influenced also by Karl Marx, they hoped that the psyche had the power to reveal the contradictions in the everyday world and spur on revolution. Their emphasis on the power of personal imagination puts them in the tradition of </a:t>
            </a:r>
            <a:r>
              <a:rPr lang="en-US" sz="1200" b="0" i="0" u="none" strike="noStrike" kern="1200" dirty="0">
                <a:solidFill>
                  <a:schemeClr val="tx1"/>
                </a:solidFill>
                <a:effectLst/>
                <a:latin typeface="+mn-lt"/>
                <a:ea typeface="+mn-ea"/>
                <a:cs typeface="+mn-cs"/>
              </a:rPr>
              <a:t>Romanticism</a:t>
            </a:r>
            <a:r>
              <a:rPr lang="en-US" sz="1200" b="0" i="0" kern="1200" dirty="0">
                <a:solidFill>
                  <a:schemeClr val="tx1"/>
                </a:solidFill>
                <a:effectLst/>
                <a:latin typeface="+mn-lt"/>
                <a:ea typeface="+mn-ea"/>
                <a:cs typeface="+mn-cs"/>
              </a:rPr>
              <a:t>, but unlike their forebears, they believed that revelations could be found on the street and in everyday life. The Surrealist impulse to tap the unconscious mind, and their interests in myth and primitivism, went on to shape many later movements, and the style remains influential to this today.</a:t>
            </a:r>
          </a:p>
          <a:p>
            <a:endParaRPr lang="en-US" sz="1200" b="0" i="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Carnival of Harlequin (1924-25)</a:t>
            </a:r>
          </a:p>
          <a:p>
            <a:r>
              <a:rPr lang="en-US" sz="1200" b="0" kern="1200" dirty="0">
                <a:solidFill>
                  <a:schemeClr val="tx1"/>
                </a:solidFill>
                <a:effectLst/>
                <a:latin typeface="+mn-lt"/>
                <a:ea typeface="+mn-ea"/>
                <a:cs typeface="+mn-cs"/>
              </a:rPr>
              <a:t>Artist: </a:t>
            </a:r>
            <a:r>
              <a:rPr lang="en-US" sz="1200" b="0" u="none" strike="noStrike" kern="1200" dirty="0">
                <a:solidFill>
                  <a:schemeClr val="tx1"/>
                </a:solidFill>
                <a:effectLst/>
                <a:latin typeface="+mn-lt"/>
                <a:ea typeface="+mn-ea"/>
                <a:cs typeface="+mn-cs"/>
                <a:hlinkClick r:id="rId3"/>
              </a:rPr>
              <a:t>Joan </a:t>
            </a:r>
            <a:r>
              <a:rPr lang="en-US" sz="1200" b="0" u="none" strike="noStrike" kern="1200" dirty="0" err="1">
                <a:solidFill>
                  <a:schemeClr val="tx1"/>
                </a:solidFill>
                <a:effectLst/>
                <a:latin typeface="+mn-lt"/>
                <a:ea typeface="+mn-ea"/>
                <a:cs typeface="+mn-cs"/>
                <a:hlinkClick r:id="rId3"/>
              </a:rPr>
              <a:t>Miró</a:t>
            </a:r>
            <a:endParaRPr lang="en-US" sz="1200" b="0" kern="1200" dirty="0">
              <a:solidFill>
                <a:schemeClr val="tx1"/>
              </a:solidFill>
              <a:effectLst/>
              <a:latin typeface="+mn-lt"/>
              <a:ea typeface="+mn-ea"/>
              <a:cs typeface="+mn-cs"/>
            </a:endParaRPr>
          </a:p>
          <a:p>
            <a:r>
              <a:rPr lang="en-US" sz="1200" b="0" kern="1200" dirty="0" err="1">
                <a:solidFill>
                  <a:schemeClr val="tx1"/>
                </a:solidFill>
                <a:effectLst/>
                <a:latin typeface="+mn-lt"/>
                <a:ea typeface="+mn-ea"/>
                <a:cs typeface="+mn-cs"/>
              </a:rPr>
              <a:t>Miró</a:t>
            </a:r>
            <a:r>
              <a:rPr lang="en-US" sz="1200" b="0" kern="1200" dirty="0">
                <a:solidFill>
                  <a:schemeClr val="tx1"/>
                </a:solidFill>
                <a:effectLst/>
                <a:latin typeface="+mn-lt"/>
                <a:ea typeface="+mn-ea"/>
                <a:cs typeface="+mn-cs"/>
              </a:rPr>
              <a:t> created elaborate, fantastical spaces in his paintings that are an excellent example of Surrealism in their reliance on dream-like imagery and their use of </a:t>
            </a:r>
            <a:r>
              <a:rPr lang="en-US" sz="1200" b="0" kern="1200" dirty="0" err="1">
                <a:solidFill>
                  <a:schemeClr val="tx1"/>
                </a:solidFill>
                <a:effectLst/>
                <a:latin typeface="+mn-lt"/>
                <a:ea typeface="+mn-ea"/>
                <a:cs typeface="+mn-cs"/>
              </a:rPr>
              <a:t>biomorphism</a:t>
            </a:r>
            <a:r>
              <a:rPr lang="en-US" sz="1200" b="0" kern="1200" dirty="0">
                <a:solidFill>
                  <a:schemeClr val="tx1"/>
                </a:solidFill>
                <a:effectLst/>
                <a:latin typeface="+mn-lt"/>
                <a:ea typeface="+mn-ea"/>
                <a:cs typeface="+mn-cs"/>
              </a:rPr>
              <a:t>. Biomorphic shapes are those that resemble organic beings but that are hard to identify as any specific thing; the shapes seem to self-generate, morph, and dance on the canvas. While there is the suggestion of a believable three-dimensional space in </a:t>
            </a:r>
            <a:r>
              <a:rPr lang="en-US" sz="1200" b="0" i="1" kern="1200" dirty="0" err="1">
                <a:solidFill>
                  <a:schemeClr val="tx1"/>
                </a:solidFill>
                <a:effectLst/>
                <a:latin typeface="+mn-lt"/>
                <a:ea typeface="+mn-ea"/>
                <a:cs typeface="+mn-cs"/>
              </a:rPr>
              <a:t>Carnaval</a:t>
            </a:r>
            <a:r>
              <a:rPr lang="en-US" sz="1200" b="0" i="1" kern="1200" dirty="0">
                <a:solidFill>
                  <a:schemeClr val="tx1"/>
                </a:solidFill>
                <a:effectLst/>
                <a:latin typeface="+mn-lt"/>
                <a:ea typeface="+mn-ea"/>
                <a:cs typeface="+mn-cs"/>
              </a:rPr>
              <a:t> </a:t>
            </a:r>
            <a:r>
              <a:rPr lang="en-US" sz="1200" b="0" i="1" kern="1200" dirty="0" err="1">
                <a:solidFill>
                  <a:schemeClr val="tx1"/>
                </a:solidFill>
                <a:effectLst/>
                <a:latin typeface="+mn-lt"/>
                <a:ea typeface="+mn-ea"/>
                <a:cs typeface="+mn-cs"/>
              </a:rPr>
              <a:t>d'Arlequin</a:t>
            </a:r>
            <a:r>
              <a:rPr lang="en-US" sz="1200" b="0" kern="1200" dirty="0">
                <a:solidFill>
                  <a:schemeClr val="tx1"/>
                </a:solidFill>
                <a:effectLst/>
                <a:latin typeface="+mn-lt"/>
                <a:ea typeface="+mn-ea"/>
                <a:cs typeface="+mn-cs"/>
              </a:rPr>
              <a:t>, the playful shapes are arranged with an all-over quality that is common to many of </a:t>
            </a:r>
            <a:r>
              <a:rPr lang="en-US" sz="1200" b="0" kern="1200" dirty="0" err="1">
                <a:solidFill>
                  <a:schemeClr val="tx1"/>
                </a:solidFill>
                <a:effectLst/>
                <a:latin typeface="+mn-lt"/>
                <a:ea typeface="+mn-ea"/>
                <a:cs typeface="+mn-cs"/>
              </a:rPr>
              <a:t>Miró's</a:t>
            </a:r>
            <a:r>
              <a:rPr lang="en-US" sz="1200" b="0" kern="1200" dirty="0">
                <a:solidFill>
                  <a:schemeClr val="tx1"/>
                </a:solidFill>
                <a:effectLst/>
                <a:latin typeface="+mn-lt"/>
                <a:ea typeface="+mn-ea"/>
                <a:cs typeface="+mn-cs"/>
              </a:rPr>
              <a:t> works during his Surrealist period, and that would eventually lead him to further abstraction. </a:t>
            </a:r>
            <a:r>
              <a:rPr lang="en-US" sz="1200" b="0" kern="1200" dirty="0" err="1">
                <a:solidFill>
                  <a:schemeClr val="tx1"/>
                </a:solidFill>
                <a:effectLst/>
                <a:latin typeface="+mn-lt"/>
                <a:ea typeface="+mn-ea"/>
                <a:cs typeface="+mn-cs"/>
              </a:rPr>
              <a:t>Miró</a:t>
            </a:r>
            <a:r>
              <a:rPr lang="en-US" sz="1200" b="0" kern="1200" dirty="0">
                <a:solidFill>
                  <a:schemeClr val="tx1"/>
                </a:solidFill>
                <a:effectLst/>
                <a:latin typeface="+mn-lt"/>
                <a:ea typeface="+mn-ea"/>
                <a:cs typeface="+mn-cs"/>
              </a:rPr>
              <a:t> was especially known for his use of automatic writing techniques in the creation of his works, particularly doodling or automatic drawing, which is how he began many of his canvases. He is best known for his works such as this that depict chaotic yet lighthearted interior scenes, taking his influence from Dutch 17</a:t>
            </a:r>
            <a:r>
              <a:rPr lang="en-US" sz="1200" b="0" kern="1200" baseline="30000" dirty="0">
                <a:solidFill>
                  <a:schemeClr val="tx1"/>
                </a:solidFill>
                <a:effectLst/>
                <a:latin typeface="+mn-lt"/>
                <a:ea typeface="+mn-ea"/>
                <a:cs typeface="+mn-cs"/>
              </a:rPr>
              <a:t>th</a:t>
            </a:r>
            <a:r>
              <a:rPr lang="en-US" sz="1200" b="0" kern="1200" dirty="0">
                <a:solidFill>
                  <a:schemeClr val="tx1"/>
                </a:solidFill>
                <a:effectLst/>
                <a:latin typeface="+mn-lt"/>
                <a:ea typeface="+mn-ea"/>
                <a:cs typeface="+mn-cs"/>
              </a:rPr>
              <a:t>-century interiors.</a:t>
            </a:r>
          </a:p>
          <a:p>
            <a:r>
              <a:rPr lang="en-US" sz="1200" b="0" i="1" kern="1200" dirty="0">
                <a:solidFill>
                  <a:schemeClr val="tx1"/>
                </a:solidFill>
                <a:effectLst/>
                <a:latin typeface="+mn-lt"/>
                <a:ea typeface="+mn-ea"/>
                <a:cs typeface="+mn-cs"/>
              </a:rPr>
              <a:t>Oil on canvas - Albright-Knox Art Gallery, Buffalo, New York</a:t>
            </a:r>
          </a:p>
          <a:p>
            <a:endParaRPr lang="en-US" sz="1200" b="0" i="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The Human Condition (1933)</a:t>
            </a:r>
          </a:p>
          <a:p>
            <a:r>
              <a:rPr lang="en-US" sz="1200" b="0" kern="1200" dirty="0">
                <a:solidFill>
                  <a:schemeClr val="tx1"/>
                </a:solidFill>
                <a:effectLst/>
                <a:latin typeface="+mn-lt"/>
                <a:ea typeface="+mn-ea"/>
                <a:cs typeface="+mn-cs"/>
              </a:rPr>
              <a:t>Artist: </a:t>
            </a:r>
            <a:r>
              <a:rPr lang="en-US" sz="1200" b="0" u="none" strike="noStrike" kern="1200" dirty="0">
                <a:solidFill>
                  <a:schemeClr val="tx1"/>
                </a:solidFill>
                <a:effectLst/>
                <a:latin typeface="+mn-lt"/>
                <a:ea typeface="+mn-ea"/>
                <a:cs typeface="+mn-cs"/>
                <a:hlinkClick r:id="rId4"/>
              </a:rPr>
              <a:t>René Magritte</a:t>
            </a:r>
            <a:endParaRPr lang="en-US" sz="1200" b="0"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The iconic and enigmatic René Magritte's works tend to be intellectual, often dealing with visual puns and the relation between the representation of something and the thing itself. In </a:t>
            </a:r>
            <a:r>
              <a:rPr lang="en-US" sz="1200" b="0" i="1" kern="1200" dirty="0">
                <a:solidFill>
                  <a:schemeClr val="tx1"/>
                </a:solidFill>
                <a:effectLst/>
                <a:latin typeface="+mn-lt"/>
                <a:ea typeface="+mn-ea"/>
                <a:cs typeface="+mn-cs"/>
              </a:rPr>
              <a:t>The Human Condition</a:t>
            </a:r>
            <a:r>
              <a:rPr lang="en-US" sz="1200" b="0" kern="1200" dirty="0">
                <a:solidFill>
                  <a:schemeClr val="tx1"/>
                </a:solidFill>
                <a:effectLst/>
                <a:latin typeface="+mn-lt"/>
                <a:ea typeface="+mn-ea"/>
                <a:cs typeface="+mn-cs"/>
              </a:rPr>
              <a:t> a canvas sits on an easel before a curtained window and reproduces exactly the scene outside the window that would be behind the canvas, thus the image on the easel in a sense becomes the scene, not just a reproduction of the landscape. There is in effect no difference between the two as both are fabrications of the artist. The hyperrealist painting style often used by Surrealists makes the odd setup seem dreamlike.</a:t>
            </a:r>
          </a:p>
          <a:p>
            <a:r>
              <a:rPr lang="en-US" sz="1200" b="0" i="1" kern="1200" dirty="0">
                <a:solidFill>
                  <a:schemeClr val="tx1"/>
                </a:solidFill>
                <a:effectLst/>
                <a:latin typeface="+mn-lt"/>
                <a:ea typeface="+mn-ea"/>
                <a:cs typeface="+mn-cs"/>
              </a:rPr>
              <a:t>Oil on canvas - Los Angeles County Museum of Art</a:t>
            </a:r>
          </a:p>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FA49634-DA40-4574-A3A6-7872C0012D99}" type="slidenum">
              <a:rPr lang="en-GB" smtClean="0"/>
              <a:t>3</a:t>
            </a:fld>
            <a:endParaRPr lang="en-GB"/>
          </a:p>
        </p:txBody>
      </p:sp>
    </p:spTree>
    <p:extLst>
      <p:ext uri="{BB962C8B-B14F-4D97-AF65-F5344CB8AC3E}">
        <p14:creationId xmlns:p14="http://schemas.microsoft.com/office/powerpoint/2010/main" val="35703861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kern="1200" dirty="0">
                <a:solidFill>
                  <a:schemeClr val="tx1"/>
                </a:solidFill>
                <a:effectLst/>
                <a:latin typeface="+mn-lt"/>
                <a:ea typeface="+mn-ea"/>
                <a:cs typeface="+mn-cs"/>
              </a:rPr>
              <a:t>Surreal Art</a:t>
            </a:r>
            <a:r>
              <a:rPr lang="en-US" sz="1200" b="0" i="0" kern="1200" dirty="0">
                <a:solidFill>
                  <a:schemeClr val="tx1"/>
                </a:solidFill>
                <a:effectLst/>
                <a:latin typeface="+mn-lt"/>
                <a:ea typeface="+mn-ea"/>
                <a:cs typeface="+mn-cs"/>
              </a:rPr>
              <a:t> is much broader term than the cultural and artistic movement that began in 1920s in artist circles in Paris. Developed from </a:t>
            </a:r>
            <a:r>
              <a:rPr lang="en-US" sz="1200" b="1" i="0" kern="1200" dirty="0">
                <a:solidFill>
                  <a:schemeClr val="tx1"/>
                </a:solidFill>
                <a:effectLst/>
                <a:latin typeface="+mn-lt"/>
                <a:ea typeface="+mn-ea"/>
                <a:cs typeface="+mn-cs"/>
              </a:rPr>
              <a:t>Dada</a:t>
            </a:r>
            <a:r>
              <a:rPr lang="en-US" sz="1200" b="0" i="0" kern="1200" dirty="0">
                <a:solidFill>
                  <a:schemeClr val="tx1"/>
                </a:solidFill>
                <a:effectLst/>
                <a:latin typeface="+mn-lt"/>
                <a:ea typeface="+mn-ea"/>
                <a:cs typeface="+mn-cs"/>
              </a:rPr>
              <a:t> and </a:t>
            </a:r>
            <a:r>
              <a:rPr lang="en-US" sz="1200" b="1" i="0" kern="1200" dirty="0">
                <a:solidFill>
                  <a:schemeClr val="tx1"/>
                </a:solidFill>
                <a:effectLst/>
                <a:latin typeface="+mn-lt"/>
                <a:ea typeface="+mn-ea"/>
                <a:cs typeface="+mn-cs"/>
              </a:rPr>
              <a:t>Avant-garde</a:t>
            </a:r>
            <a:r>
              <a:rPr lang="en-US" sz="1200" b="0" i="0" kern="1200" dirty="0">
                <a:solidFill>
                  <a:schemeClr val="tx1"/>
                </a:solidFill>
                <a:effectLst/>
                <a:latin typeface="+mn-lt"/>
                <a:ea typeface="+mn-ea"/>
                <a:cs typeface="+mn-cs"/>
              </a:rPr>
              <a:t>, with the roots in theory of psychoanalysis, </a:t>
            </a:r>
            <a:r>
              <a:rPr lang="en-US" sz="1200" b="1" i="0" kern="1200" dirty="0">
                <a:solidFill>
                  <a:schemeClr val="tx1"/>
                </a:solidFill>
                <a:effectLst/>
                <a:latin typeface="+mn-lt"/>
                <a:ea typeface="+mn-ea"/>
                <a:cs typeface="+mn-cs"/>
              </a:rPr>
              <a:t>Surrealism</a:t>
            </a:r>
            <a:r>
              <a:rPr lang="en-US" sz="1200" b="0" i="0" kern="1200" dirty="0">
                <a:solidFill>
                  <a:schemeClr val="tx1"/>
                </a:solidFill>
                <a:effectLst/>
                <a:latin typeface="+mn-lt"/>
                <a:ea typeface="+mn-ea"/>
                <a:cs typeface="+mn-cs"/>
              </a:rPr>
              <a:t> soon spread from literature and visual arts to music, photography and film to culture practices, as well as to philosophy, politic work and social theories worldwide. The main topic explored by </a:t>
            </a:r>
            <a:r>
              <a:rPr lang="en-US" sz="1200" b="1" i="0" kern="1200" dirty="0">
                <a:solidFill>
                  <a:schemeClr val="tx1"/>
                </a:solidFill>
                <a:effectLst/>
                <a:latin typeface="+mn-lt"/>
                <a:ea typeface="+mn-ea"/>
                <a:cs typeface="+mn-cs"/>
              </a:rPr>
              <a:t>surrealist artists</a:t>
            </a:r>
            <a:r>
              <a:rPr lang="en-US" sz="1200" b="0" i="0" kern="1200" dirty="0">
                <a:solidFill>
                  <a:schemeClr val="tx1"/>
                </a:solidFill>
                <a:effectLst/>
                <a:latin typeface="+mn-lt"/>
                <a:ea typeface="+mn-ea"/>
                <a:cs typeface="+mn-cs"/>
              </a:rPr>
              <a:t> and writers was the dialogue between dreams and reality, trying to depict affluence of human mind with the emphasis on its subconscious images and</a:t>
            </a:r>
            <a:r>
              <a:rPr lang="en-US" sz="1200" b="1" i="0" kern="1200" dirty="0">
                <a:solidFill>
                  <a:schemeClr val="tx1"/>
                </a:solidFill>
                <a:effectLst/>
                <a:latin typeface="+mn-lt"/>
                <a:ea typeface="+mn-ea"/>
                <a:cs typeface="+mn-cs"/>
              </a:rPr>
              <a:t> surreal landscapes</a:t>
            </a:r>
            <a:r>
              <a:rPr lang="en-US" sz="1200" b="0" i="0" kern="1200" dirty="0">
                <a:solidFill>
                  <a:schemeClr val="tx1"/>
                </a:solidFill>
                <a:effectLst/>
                <a:latin typeface="+mn-lt"/>
                <a:ea typeface="+mn-ea"/>
                <a:cs typeface="+mn-cs"/>
              </a:rPr>
              <a:t>. Here, we will present the collection of 10 surrealist paintings in chronological order to show the uprising of the movement and the most prominent surrealists - </a:t>
            </a:r>
            <a:r>
              <a:rPr lang="en-US" sz="1200" b="1" i="0" kern="1200" dirty="0">
                <a:solidFill>
                  <a:schemeClr val="tx1"/>
                </a:solidFill>
                <a:effectLst/>
                <a:latin typeface="+mn-lt"/>
                <a:ea typeface="+mn-ea"/>
                <a:cs typeface="+mn-cs"/>
              </a:rPr>
              <a:t>Salvador </a:t>
            </a:r>
            <a:r>
              <a:rPr lang="en-US" sz="1200" b="1" i="0" kern="1200" dirty="0" err="1">
                <a:solidFill>
                  <a:schemeClr val="tx1"/>
                </a:solidFill>
                <a:effectLst/>
                <a:latin typeface="+mn-lt"/>
                <a:ea typeface="+mn-ea"/>
                <a:cs typeface="+mn-cs"/>
              </a:rPr>
              <a:t>Dalí</a:t>
            </a:r>
            <a:r>
              <a:rPr lang="en-US" sz="1200" b="0" i="0" kern="1200" dirty="0">
                <a:solidFill>
                  <a:schemeClr val="tx1"/>
                </a:solidFill>
                <a:effectLst/>
                <a:latin typeface="+mn-lt"/>
                <a:ea typeface="+mn-ea"/>
                <a:cs typeface="+mn-cs"/>
              </a:rPr>
              <a:t>, </a:t>
            </a:r>
            <a:r>
              <a:rPr lang="en-US" sz="1200" b="1" i="0" kern="1200" dirty="0">
                <a:solidFill>
                  <a:schemeClr val="tx1"/>
                </a:solidFill>
                <a:effectLst/>
                <a:latin typeface="+mn-lt"/>
                <a:ea typeface="+mn-ea"/>
                <a:cs typeface="+mn-cs"/>
              </a:rPr>
              <a:t>André Breton</a:t>
            </a:r>
            <a:r>
              <a:rPr lang="en-US" sz="1200" b="0" i="0" kern="1200" dirty="0">
                <a:solidFill>
                  <a:schemeClr val="tx1"/>
                </a:solidFill>
                <a:effectLst/>
                <a:latin typeface="+mn-lt"/>
                <a:ea typeface="+mn-ea"/>
                <a:cs typeface="+mn-cs"/>
              </a:rPr>
              <a:t>, </a:t>
            </a:r>
            <a:r>
              <a:rPr lang="en-US" sz="1200" b="1" i="0" kern="1200" dirty="0">
                <a:solidFill>
                  <a:schemeClr val="tx1"/>
                </a:solidFill>
                <a:effectLst/>
                <a:latin typeface="+mn-lt"/>
                <a:ea typeface="+mn-ea"/>
                <a:cs typeface="+mn-cs"/>
              </a:rPr>
              <a:t>Yves Tanguy</a:t>
            </a:r>
            <a:r>
              <a:rPr lang="en-US" sz="1200" b="0" i="0" kern="1200" dirty="0">
                <a:solidFill>
                  <a:schemeClr val="tx1"/>
                </a:solidFill>
                <a:effectLst/>
                <a:latin typeface="+mn-lt"/>
                <a:ea typeface="+mn-ea"/>
                <a:cs typeface="+mn-cs"/>
              </a:rPr>
              <a:t>, </a:t>
            </a:r>
            <a:r>
              <a:rPr lang="en-US" sz="1200" b="1" i="0" kern="1200" dirty="0">
                <a:solidFill>
                  <a:schemeClr val="tx1"/>
                </a:solidFill>
                <a:effectLst/>
                <a:latin typeface="+mn-lt"/>
                <a:ea typeface="+mn-ea"/>
                <a:cs typeface="+mn-cs"/>
              </a:rPr>
              <a:t>René Magritte</a:t>
            </a:r>
            <a:r>
              <a:rPr lang="en-US" sz="1200" b="0" i="0" kern="1200" dirty="0">
                <a:solidFill>
                  <a:schemeClr val="tx1"/>
                </a:solidFill>
                <a:effectLst/>
                <a:latin typeface="+mn-lt"/>
                <a:ea typeface="+mn-ea"/>
                <a:cs typeface="+mn-cs"/>
              </a:rPr>
              <a:t>, </a:t>
            </a:r>
            <a:r>
              <a:rPr lang="en-US" sz="1200" b="1" i="0" kern="1200" dirty="0">
                <a:solidFill>
                  <a:schemeClr val="tx1"/>
                </a:solidFill>
                <a:effectLst/>
                <a:latin typeface="+mn-lt"/>
                <a:ea typeface="+mn-ea"/>
                <a:cs typeface="+mn-cs"/>
              </a:rPr>
              <a:t>Joan </a:t>
            </a:r>
            <a:r>
              <a:rPr lang="en-US" sz="1200" b="1" i="0" kern="1200" dirty="0" err="1">
                <a:solidFill>
                  <a:schemeClr val="tx1"/>
                </a:solidFill>
                <a:effectLst/>
                <a:latin typeface="+mn-lt"/>
                <a:ea typeface="+mn-ea"/>
                <a:cs typeface="+mn-cs"/>
              </a:rPr>
              <a:t>Miró</a:t>
            </a:r>
            <a:r>
              <a:rPr lang="en-US" sz="1200" b="0" i="0" kern="1200" dirty="0">
                <a:solidFill>
                  <a:schemeClr val="tx1"/>
                </a:solidFill>
                <a:effectLst/>
                <a:latin typeface="+mn-lt"/>
                <a:ea typeface="+mn-ea"/>
                <a:cs typeface="+mn-cs"/>
              </a:rPr>
              <a:t>, </a:t>
            </a:r>
            <a:r>
              <a:rPr lang="en-US" sz="1200" b="1" i="0" kern="1200" dirty="0">
                <a:solidFill>
                  <a:schemeClr val="tx1"/>
                </a:solidFill>
                <a:effectLst/>
                <a:latin typeface="+mn-lt"/>
                <a:ea typeface="+mn-ea"/>
                <a:cs typeface="+mn-cs"/>
              </a:rPr>
              <a:t>Max Ernst</a:t>
            </a:r>
            <a:r>
              <a:rPr lang="en-US" sz="1200" b="0" i="0" kern="1200" dirty="0">
                <a:solidFill>
                  <a:schemeClr val="tx1"/>
                </a:solidFill>
                <a:effectLst/>
                <a:latin typeface="+mn-lt"/>
                <a:ea typeface="+mn-ea"/>
                <a:cs typeface="+mn-cs"/>
              </a:rPr>
              <a:t> and </a:t>
            </a:r>
            <a:r>
              <a:rPr lang="en-US" sz="1200" b="1" i="0" kern="1200" dirty="0">
                <a:solidFill>
                  <a:schemeClr val="tx1"/>
                </a:solidFill>
                <a:effectLst/>
                <a:latin typeface="+mn-lt"/>
                <a:ea typeface="+mn-ea"/>
                <a:cs typeface="+mn-cs"/>
              </a:rPr>
              <a:t>Leonora Carrington</a:t>
            </a:r>
            <a:r>
              <a:rPr lang="en-US" sz="1200" b="0" i="0" kern="1200" dirty="0">
                <a:solidFill>
                  <a:schemeClr val="tx1"/>
                </a:solidFill>
                <a:effectLst/>
                <a:latin typeface="+mn-lt"/>
                <a:ea typeface="+mn-ea"/>
                <a:cs typeface="+mn-cs"/>
              </a:rPr>
              <a:t>.</a:t>
            </a:r>
          </a:p>
          <a:p>
            <a:endParaRPr lang="en-US" sz="1200" b="0" i="0" kern="1200" dirty="0">
              <a:solidFill>
                <a:schemeClr val="tx1"/>
              </a:solidFill>
              <a:effectLst/>
              <a:latin typeface="+mn-lt"/>
              <a:ea typeface="+mn-ea"/>
              <a:cs typeface="+mn-cs"/>
            </a:endParaRPr>
          </a:p>
          <a:p>
            <a:r>
              <a:rPr lang="en-US" sz="1200" b="0" i="1" kern="1200" dirty="0">
                <a:solidFill>
                  <a:schemeClr val="tx1"/>
                </a:solidFill>
                <a:effectLst/>
                <a:latin typeface="+mn-lt"/>
                <a:ea typeface="+mn-ea"/>
                <a:cs typeface="+mn-cs"/>
              </a:rPr>
              <a:t>The Tilled Field</a:t>
            </a:r>
            <a:r>
              <a:rPr lang="en-US" sz="1200" b="0" i="0" kern="1200" dirty="0">
                <a:solidFill>
                  <a:schemeClr val="tx1"/>
                </a:solidFill>
                <a:effectLst/>
                <a:latin typeface="+mn-lt"/>
                <a:ea typeface="+mn-ea"/>
                <a:cs typeface="+mn-cs"/>
              </a:rPr>
              <a:t> is the first of the </a:t>
            </a:r>
            <a:r>
              <a:rPr lang="en-US" sz="1200" b="1" i="0" u="none" strike="noStrike" kern="1200" dirty="0">
                <a:solidFill>
                  <a:schemeClr val="tx1"/>
                </a:solidFill>
                <a:effectLst/>
                <a:latin typeface="+mn-lt"/>
                <a:ea typeface="+mn-ea"/>
                <a:cs typeface="+mn-cs"/>
              </a:rPr>
              <a:t>Joan </a:t>
            </a:r>
            <a:r>
              <a:rPr lang="en-US" sz="1200" b="1" i="0" u="none" strike="noStrike" kern="1200" dirty="0" err="1">
                <a:solidFill>
                  <a:schemeClr val="tx1"/>
                </a:solidFill>
                <a:effectLst/>
                <a:latin typeface="+mn-lt"/>
                <a:ea typeface="+mn-ea"/>
                <a:cs typeface="+mn-cs"/>
              </a:rPr>
              <a:t>Miró</a:t>
            </a:r>
            <a:r>
              <a:rPr lang="en-US" sz="1200" b="0" i="0" kern="1200" dirty="0" err="1">
                <a:solidFill>
                  <a:schemeClr val="tx1"/>
                </a:solidFill>
                <a:effectLst/>
                <a:latin typeface="+mn-lt"/>
                <a:ea typeface="+mn-ea"/>
                <a:cs typeface="+mn-cs"/>
              </a:rPr>
              <a:t>’s</a:t>
            </a:r>
            <a:r>
              <a:rPr lang="en-US" sz="1200" b="0" i="0" kern="1200" dirty="0">
                <a:solidFill>
                  <a:schemeClr val="tx1"/>
                </a:solidFill>
                <a:effectLst/>
                <a:latin typeface="+mn-lt"/>
                <a:ea typeface="+mn-ea"/>
                <a:cs typeface="+mn-cs"/>
              </a:rPr>
              <a:t> </a:t>
            </a:r>
            <a:r>
              <a:rPr lang="en-US" sz="1200" b="1" i="0" kern="1200" dirty="0">
                <a:solidFill>
                  <a:schemeClr val="tx1"/>
                </a:solidFill>
                <a:effectLst/>
                <a:latin typeface="+mn-lt"/>
                <a:ea typeface="+mn-ea"/>
                <a:cs typeface="+mn-cs"/>
              </a:rPr>
              <a:t>surrealist paintings</a:t>
            </a:r>
            <a:r>
              <a:rPr lang="en-US" sz="1200" b="0" i="0" kern="1200" dirty="0">
                <a:solidFill>
                  <a:schemeClr val="tx1"/>
                </a:solidFill>
                <a:effectLst/>
                <a:latin typeface="+mn-lt"/>
                <a:ea typeface="+mn-ea"/>
                <a:cs typeface="+mn-cs"/>
              </a:rPr>
              <a:t>, after his period of </a:t>
            </a:r>
            <a:r>
              <a:rPr lang="en-US" sz="1200" b="1" i="0" u="none" strike="noStrike" kern="1200" dirty="0">
                <a:solidFill>
                  <a:schemeClr val="tx1"/>
                </a:solidFill>
                <a:effectLst/>
                <a:latin typeface="+mn-lt"/>
                <a:ea typeface="+mn-ea"/>
                <a:cs typeface="+mn-cs"/>
              </a:rPr>
              <a:t>Fauvism</a:t>
            </a:r>
            <a:r>
              <a:rPr lang="en-US" sz="1200" b="0" i="0" kern="1200" dirty="0">
                <a:solidFill>
                  <a:schemeClr val="tx1"/>
                </a:solidFill>
                <a:effectLst/>
                <a:latin typeface="+mn-lt"/>
                <a:ea typeface="+mn-ea"/>
                <a:cs typeface="+mn-cs"/>
              </a:rPr>
              <a:t>. As one of the most important surrealist painters, Miro's vision and vivid colorful imagination unite </a:t>
            </a:r>
            <a:r>
              <a:rPr lang="en-US" sz="1200" b="1" i="0" kern="1200" dirty="0">
                <a:solidFill>
                  <a:schemeClr val="tx1"/>
                </a:solidFill>
                <a:effectLst/>
                <a:latin typeface="+mn-lt"/>
                <a:ea typeface="+mn-ea"/>
                <a:cs typeface="+mn-cs"/>
              </a:rPr>
              <a:t>Catalan landscapes</a:t>
            </a:r>
            <a:r>
              <a:rPr lang="en-US" sz="1200" b="0" i="0" kern="1200" dirty="0">
                <a:solidFill>
                  <a:schemeClr val="tx1"/>
                </a:solidFill>
                <a:effectLst/>
                <a:latin typeface="+mn-lt"/>
                <a:ea typeface="+mn-ea"/>
                <a:cs typeface="+mn-cs"/>
              </a:rPr>
              <a:t> with its history and at the same time reflects the current </a:t>
            </a:r>
            <a:r>
              <a:rPr lang="en-US" sz="1200" b="1" i="0" kern="1200" dirty="0">
                <a:solidFill>
                  <a:schemeClr val="tx1"/>
                </a:solidFill>
                <a:effectLst/>
                <a:latin typeface="+mn-lt"/>
                <a:ea typeface="+mn-ea"/>
                <a:cs typeface="+mn-cs"/>
              </a:rPr>
              <a:t>political situation in Spain during 1920s</a:t>
            </a:r>
            <a:r>
              <a:rPr lang="en-US" sz="1200" b="0" i="0" kern="1200" dirty="0">
                <a:solidFill>
                  <a:schemeClr val="tx1"/>
                </a:solidFill>
                <a:effectLst/>
                <a:latin typeface="+mn-lt"/>
                <a:ea typeface="+mn-ea"/>
                <a:cs typeface="+mn-cs"/>
              </a:rPr>
              <a:t>. The mind of a spectator is overwhelmed with a strong symbolic language that subversively represents a continuity of </a:t>
            </a:r>
            <a:r>
              <a:rPr lang="en-US" sz="1200" b="1" i="0" kern="1200" dirty="0">
                <a:solidFill>
                  <a:schemeClr val="tx1"/>
                </a:solidFill>
                <a:effectLst/>
                <a:latin typeface="+mn-lt"/>
                <a:ea typeface="+mn-ea"/>
                <a:cs typeface="+mn-cs"/>
              </a:rPr>
              <a:t>free spirit ideals</a:t>
            </a:r>
            <a:r>
              <a:rPr lang="en-US" sz="1200" b="0" i="0" kern="1200" dirty="0">
                <a:solidFill>
                  <a:schemeClr val="tx1"/>
                </a:solidFill>
                <a:effectLst/>
                <a:latin typeface="+mn-lt"/>
                <a:ea typeface="+mn-ea"/>
                <a:cs typeface="+mn-cs"/>
              </a:rPr>
              <a:t> of present and past in order to confront the strong dictatorship of Spanish government that neglects the Catalan long lasting autonomous thought and local complexity and surreal landscape.</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FA49634-DA40-4574-A3A6-7872C0012D99}" type="slidenum">
              <a:rPr lang="en-GB" smtClean="0"/>
              <a:t>4</a:t>
            </a:fld>
            <a:endParaRPr lang="en-GB"/>
          </a:p>
        </p:txBody>
      </p:sp>
    </p:spTree>
    <p:extLst>
      <p:ext uri="{BB962C8B-B14F-4D97-AF65-F5344CB8AC3E}">
        <p14:creationId xmlns:p14="http://schemas.microsoft.com/office/powerpoint/2010/main" val="33331767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kern="1200" dirty="0">
                <a:solidFill>
                  <a:schemeClr val="tx1"/>
                </a:solidFill>
                <a:effectLst/>
                <a:latin typeface="+mn-lt"/>
                <a:ea typeface="+mn-ea"/>
                <a:cs typeface="+mn-cs"/>
              </a:rPr>
              <a:t>1931</a:t>
            </a:r>
          </a:p>
          <a:p>
            <a:endParaRPr lang="en-US" sz="1200" b="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The Persistence of Memory</a:t>
            </a:r>
          </a:p>
          <a:p>
            <a:endParaRPr lang="en-US"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This iconic and much-reproduced painting depicts the fluidity of time as a series of melting watches, their forms described by </a:t>
            </a:r>
            <a:r>
              <a:rPr lang="en-US" sz="1200" b="0" kern="1200" dirty="0" err="1">
                <a:solidFill>
                  <a:schemeClr val="tx1"/>
                </a:solidFill>
                <a:effectLst/>
                <a:latin typeface="+mn-lt"/>
                <a:ea typeface="+mn-ea"/>
                <a:cs typeface="+mn-cs"/>
              </a:rPr>
              <a:t>Dalí</a:t>
            </a:r>
            <a:r>
              <a:rPr lang="en-US" sz="1200" b="0" kern="1200" dirty="0">
                <a:solidFill>
                  <a:schemeClr val="tx1"/>
                </a:solidFill>
                <a:effectLst/>
                <a:latin typeface="+mn-lt"/>
                <a:ea typeface="+mn-ea"/>
                <a:cs typeface="+mn-cs"/>
              </a:rPr>
              <a:t> as inspired by a surrealist perception of Camembert cheese melting in the sun. The distinction between hard and soft objects highlights </a:t>
            </a:r>
            <a:r>
              <a:rPr lang="en-US" sz="1200" b="0" kern="1200" dirty="0" err="1">
                <a:solidFill>
                  <a:schemeClr val="tx1"/>
                </a:solidFill>
                <a:effectLst/>
                <a:latin typeface="+mn-lt"/>
                <a:ea typeface="+mn-ea"/>
                <a:cs typeface="+mn-cs"/>
              </a:rPr>
              <a:t>Dalí's</a:t>
            </a:r>
            <a:r>
              <a:rPr lang="en-US" sz="1200" b="0" kern="1200" dirty="0">
                <a:solidFill>
                  <a:schemeClr val="tx1"/>
                </a:solidFill>
                <a:effectLst/>
                <a:latin typeface="+mn-lt"/>
                <a:ea typeface="+mn-ea"/>
                <a:cs typeface="+mn-cs"/>
              </a:rPr>
              <a:t> desire to flip reality lending to his subjects characteristics opposite their usually inherent properties, an un-reality often found in our dreamscapes. They are surrounded by a swarm of ants hungry for the organic processes of putrefaction and decay with which </a:t>
            </a:r>
            <a:r>
              <a:rPr lang="en-US" sz="1200" b="0" kern="1200" dirty="0" err="1">
                <a:solidFill>
                  <a:schemeClr val="tx1"/>
                </a:solidFill>
                <a:effectLst/>
                <a:latin typeface="+mn-lt"/>
                <a:ea typeface="+mn-ea"/>
                <a:cs typeface="+mn-cs"/>
              </a:rPr>
              <a:t>Dalí</a:t>
            </a:r>
            <a:r>
              <a:rPr lang="en-US" sz="1200" b="0" kern="1200" dirty="0">
                <a:solidFill>
                  <a:schemeClr val="tx1"/>
                </a:solidFill>
                <a:effectLst/>
                <a:latin typeface="+mn-lt"/>
                <a:ea typeface="+mn-ea"/>
                <a:cs typeface="+mn-cs"/>
              </a:rPr>
              <a:t> held unshakable fascination. Because the melting flesh at the painting's center resembles </a:t>
            </a:r>
            <a:r>
              <a:rPr lang="en-US" sz="1200" b="0" kern="1200" dirty="0" err="1">
                <a:solidFill>
                  <a:schemeClr val="tx1"/>
                </a:solidFill>
                <a:effectLst/>
                <a:latin typeface="+mn-lt"/>
                <a:ea typeface="+mn-ea"/>
                <a:cs typeface="+mn-cs"/>
              </a:rPr>
              <a:t>Dalí</a:t>
            </a:r>
            <a:r>
              <a:rPr lang="en-US" sz="1200" b="0" kern="1200" dirty="0">
                <a:solidFill>
                  <a:schemeClr val="tx1"/>
                </a:solidFill>
                <a:effectLst/>
                <a:latin typeface="+mn-lt"/>
                <a:ea typeface="+mn-ea"/>
                <a:cs typeface="+mn-cs"/>
              </a:rPr>
              <a:t>, we might see this piece as a reflection on the artist's immortality amongst the rocky cliffs of his Catalonian home.</a:t>
            </a:r>
          </a:p>
          <a:p>
            <a:endParaRPr lang="en-US" sz="1200" b="0" kern="1200" dirty="0">
              <a:solidFill>
                <a:schemeClr val="tx1"/>
              </a:solidFill>
              <a:effectLst/>
              <a:latin typeface="+mn-lt"/>
              <a:ea typeface="+mn-ea"/>
              <a:cs typeface="+mn-cs"/>
            </a:endParaRPr>
          </a:p>
          <a:p>
            <a:r>
              <a:rPr lang="en-US" sz="1200" b="0" i="1" kern="1200" dirty="0">
                <a:solidFill>
                  <a:schemeClr val="tx1"/>
                </a:solidFill>
                <a:effectLst/>
                <a:latin typeface="+mn-lt"/>
                <a:ea typeface="+mn-ea"/>
                <a:cs typeface="+mn-cs"/>
              </a:rPr>
              <a:t>Oil on canvas - The Museum of Modern Art, New York</a:t>
            </a:r>
          </a:p>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FA49634-DA40-4574-A3A6-7872C0012D99}" type="slidenum">
              <a:rPr lang="en-GB" smtClean="0"/>
              <a:t>5</a:t>
            </a:fld>
            <a:endParaRPr lang="en-GB"/>
          </a:p>
        </p:txBody>
      </p:sp>
    </p:spTree>
    <p:extLst>
      <p:ext uri="{BB962C8B-B14F-4D97-AF65-F5344CB8AC3E}">
        <p14:creationId xmlns:p14="http://schemas.microsoft.com/office/powerpoint/2010/main" val="39850151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dirty="0"/>
              <a:t>Teacher to DESCRIBE</a:t>
            </a:r>
            <a:r>
              <a:rPr lang="en-US" baseline="0" dirty="0"/>
              <a:t> IT, Use the questions to inform your answer.</a:t>
            </a:r>
          </a:p>
          <a:p>
            <a:pPr lvl="0"/>
            <a:endParaRPr lang="en-US" dirty="0"/>
          </a:p>
          <a:p>
            <a:pPr lvl="0"/>
            <a:r>
              <a:rPr lang="en-US" dirty="0"/>
              <a:t>1.</a:t>
            </a:r>
            <a:r>
              <a:rPr lang="en-US" baseline="0" dirty="0"/>
              <a:t> </a:t>
            </a:r>
            <a:r>
              <a:rPr lang="en-US" dirty="0"/>
              <a:t>How would you describe this painting to a person who could not see it? </a:t>
            </a:r>
          </a:p>
          <a:p>
            <a:pPr lvl="0"/>
            <a:r>
              <a:rPr lang="en-US" dirty="0"/>
              <a:t>2. What kinds of things do you see in this painting? </a:t>
            </a:r>
          </a:p>
          <a:p>
            <a:pPr lvl="0"/>
            <a:r>
              <a:rPr lang="en-US" dirty="0"/>
              <a:t>3. What words would you use to describe this painting? </a:t>
            </a:r>
          </a:p>
          <a:p>
            <a:pPr lvl="0"/>
            <a:r>
              <a:rPr lang="en-US" dirty="0"/>
              <a:t>4. How would you describe the lines in this picture? The shapes? The colors? </a:t>
            </a:r>
          </a:p>
          <a:p>
            <a:pPr lvl="0"/>
            <a:r>
              <a:rPr lang="en-US" dirty="0"/>
              <a:t>RELATE IT </a:t>
            </a:r>
          </a:p>
          <a:p>
            <a:pPr lvl="0"/>
            <a:r>
              <a:rPr lang="en-US" dirty="0"/>
              <a:t>5. What does this painting remind you of? </a:t>
            </a:r>
          </a:p>
          <a:p>
            <a:pPr lvl="0"/>
            <a:r>
              <a:rPr lang="en-US" dirty="0"/>
              <a:t>6. What things do you recognize in this painting? What things seem new to you? </a:t>
            </a:r>
          </a:p>
          <a:p>
            <a:pPr lvl="0"/>
            <a:r>
              <a:rPr lang="en-US" dirty="0"/>
              <a:t>7. How is this picture different from real life? </a:t>
            </a:r>
          </a:p>
          <a:p>
            <a:pPr lvl="0"/>
            <a:r>
              <a:rPr lang="en-US" dirty="0"/>
              <a:t>8. What interests you most about this work of art? </a:t>
            </a:r>
          </a:p>
          <a:p>
            <a:pPr lvl="0"/>
            <a:r>
              <a:rPr lang="en-US" dirty="0"/>
              <a:t>ANALYZE IT </a:t>
            </a:r>
          </a:p>
          <a:p>
            <a:pPr lvl="0"/>
            <a:r>
              <a:rPr lang="en-US" dirty="0"/>
              <a:t>9. What do you think is the most important part of this picture? </a:t>
            </a:r>
          </a:p>
          <a:p>
            <a:pPr lvl="0"/>
            <a:r>
              <a:rPr lang="en-US" dirty="0"/>
              <a:t>10. What questions would you ask the artist about this work if she/he were here? </a:t>
            </a:r>
          </a:p>
          <a:p>
            <a:pPr lvl="0"/>
            <a:r>
              <a:rPr lang="en-US" dirty="0"/>
              <a:t>INTERPRET IT </a:t>
            </a:r>
          </a:p>
          <a:p>
            <a:pPr lvl="0"/>
            <a:r>
              <a:rPr lang="en-US" dirty="0"/>
              <a:t>11. What title would you give to this painting? What made you decide on that title? </a:t>
            </a:r>
          </a:p>
          <a:p>
            <a:pPr lvl="0"/>
            <a:r>
              <a:rPr lang="en-US" dirty="0"/>
              <a:t>12. What do you think is going on in this picture? What is this painting about? </a:t>
            </a:r>
          </a:p>
          <a:p>
            <a:pPr lvl="0"/>
            <a:r>
              <a:rPr lang="en-US" dirty="0"/>
              <a:t>13. Why do you think the artist made this painting? </a:t>
            </a:r>
          </a:p>
          <a:p>
            <a:pPr lvl="0"/>
            <a:r>
              <a:rPr lang="en-US" dirty="0"/>
              <a:t>EVALUATE IT </a:t>
            </a:r>
          </a:p>
          <a:p>
            <a:pPr lvl="0"/>
            <a:r>
              <a:rPr lang="en-US" dirty="0"/>
              <a:t>14. What do you think is good about this painting? What is not so good? </a:t>
            </a:r>
          </a:p>
          <a:p>
            <a:pPr lvl="0"/>
            <a:r>
              <a:rPr lang="en-US" dirty="0"/>
              <a:t>15. Do you think the person who painting this did a good or bad job? What makes you think so? </a:t>
            </a:r>
          </a:p>
          <a:p>
            <a:pPr lvl="0"/>
            <a:r>
              <a:rPr lang="en-US" dirty="0"/>
              <a:t>16. What do you think other people say about this work? 17. What grade would you give the artist for this work? How did you arrive at that grade? </a:t>
            </a:r>
          </a:p>
          <a:p>
            <a:pPr lvl="0"/>
            <a:r>
              <a:rPr lang="en-US" dirty="0"/>
              <a:t>18. If money were no object, would you buy this painting?</a:t>
            </a:r>
            <a:endParaRPr lang="en-GB" sz="1200" kern="1200" dirty="0">
              <a:solidFill>
                <a:schemeClr val="tx1"/>
              </a:solidFill>
              <a:effectLst/>
              <a:latin typeface="+mn-lt"/>
              <a:ea typeface="+mn-ea"/>
              <a:cs typeface="+mn-cs"/>
            </a:endParaRPr>
          </a:p>
          <a:p>
            <a:endParaRPr lang="en-US" baseline="0" dirty="0"/>
          </a:p>
          <a:p>
            <a:pPr marL="0" indent="0" fontAlgn="base">
              <a:buNone/>
            </a:pPr>
            <a:endParaRPr lang="en-US" sz="1200" b="0" i="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CFA49634-DA40-4574-A3A6-7872C0012D99}" type="slidenum">
              <a:rPr lang="en-GB" smtClean="0"/>
              <a:t>6</a:t>
            </a:fld>
            <a:endParaRPr lang="en-GB"/>
          </a:p>
        </p:txBody>
      </p:sp>
    </p:spTree>
    <p:extLst>
      <p:ext uri="{BB962C8B-B14F-4D97-AF65-F5344CB8AC3E}">
        <p14:creationId xmlns:p14="http://schemas.microsoft.com/office/powerpoint/2010/main" val="37401600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dirty="0"/>
              <a:t>1.</a:t>
            </a:r>
            <a:r>
              <a:rPr lang="en-US" baseline="0" dirty="0"/>
              <a:t> </a:t>
            </a:r>
            <a:r>
              <a:rPr lang="en-US" dirty="0"/>
              <a:t>How would you describe this painting to a person who could not see it? </a:t>
            </a:r>
          </a:p>
          <a:p>
            <a:pPr lvl="0"/>
            <a:r>
              <a:rPr lang="en-US" dirty="0"/>
              <a:t>2. What kinds of things do you see in this painting? </a:t>
            </a:r>
          </a:p>
          <a:p>
            <a:pPr lvl="0"/>
            <a:r>
              <a:rPr lang="en-US" dirty="0"/>
              <a:t>3. What words would you use to describe this painting? </a:t>
            </a:r>
          </a:p>
          <a:p>
            <a:pPr lvl="0"/>
            <a:r>
              <a:rPr lang="en-US" dirty="0"/>
              <a:t>4. How would you describe the lines in this picture? The shapes? The colors? </a:t>
            </a:r>
          </a:p>
          <a:p>
            <a:pPr lvl="0"/>
            <a:r>
              <a:rPr lang="en-US" dirty="0"/>
              <a:t>RELATE IT </a:t>
            </a:r>
          </a:p>
          <a:p>
            <a:pPr lvl="0"/>
            <a:r>
              <a:rPr lang="en-US" dirty="0"/>
              <a:t>5. What does this painting remind you of? </a:t>
            </a:r>
          </a:p>
          <a:p>
            <a:pPr lvl="0"/>
            <a:r>
              <a:rPr lang="en-US" dirty="0"/>
              <a:t>6. What things do you recognize in this painting? What things seem new to you? </a:t>
            </a:r>
          </a:p>
          <a:p>
            <a:pPr lvl="0"/>
            <a:r>
              <a:rPr lang="en-US" dirty="0"/>
              <a:t>7. How is this picture different from real life? </a:t>
            </a:r>
          </a:p>
          <a:p>
            <a:pPr lvl="0"/>
            <a:r>
              <a:rPr lang="en-US" dirty="0"/>
              <a:t>8. What interests you most about this work of art? </a:t>
            </a:r>
          </a:p>
          <a:p>
            <a:pPr lvl="0"/>
            <a:r>
              <a:rPr lang="en-US" dirty="0"/>
              <a:t>ANALYZE IT </a:t>
            </a:r>
          </a:p>
          <a:p>
            <a:pPr lvl="0"/>
            <a:r>
              <a:rPr lang="en-US" dirty="0"/>
              <a:t>9. What do you think is the most important part of this picture? </a:t>
            </a:r>
          </a:p>
          <a:p>
            <a:pPr lvl="0"/>
            <a:r>
              <a:rPr lang="en-US" dirty="0"/>
              <a:t>10. What questions would you ask the artist about this work if she/he were here? </a:t>
            </a:r>
          </a:p>
          <a:p>
            <a:pPr lvl="0"/>
            <a:r>
              <a:rPr lang="en-US" dirty="0"/>
              <a:t>INTERPRET IT </a:t>
            </a:r>
          </a:p>
          <a:p>
            <a:pPr lvl="0"/>
            <a:r>
              <a:rPr lang="en-US" dirty="0"/>
              <a:t>11. What title would you give to this painting? What made you decide on that title? </a:t>
            </a:r>
          </a:p>
          <a:p>
            <a:pPr lvl="0"/>
            <a:r>
              <a:rPr lang="en-US" dirty="0"/>
              <a:t>12. What do you think is going on in this picture? What is this painting about? </a:t>
            </a:r>
          </a:p>
          <a:p>
            <a:pPr lvl="0"/>
            <a:r>
              <a:rPr lang="en-US" dirty="0"/>
              <a:t>13. Why do you think the artist made this painting? </a:t>
            </a:r>
          </a:p>
          <a:p>
            <a:pPr lvl="0"/>
            <a:r>
              <a:rPr lang="en-US" dirty="0"/>
              <a:t>EVALUATE IT </a:t>
            </a:r>
          </a:p>
          <a:p>
            <a:pPr lvl="0"/>
            <a:r>
              <a:rPr lang="en-US" dirty="0"/>
              <a:t>14. What do you think is good about this painting? What is not so good? </a:t>
            </a:r>
          </a:p>
          <a:p>
            <a:pPr lvl="0"/>
            <a:r>
              <a:rPr lang="en-US" dirty="0"/>
              <a:t>15. Do you think the person who painting this did a good or bad job? What makes you think so? </a:t>
            </a:r>
          </a:p>
          <a:p>
            <a:pPr lvl="0"/>
            <a:r>
              <a:rPr lang="en-US" dirty="0"/>
              <a:t>16. What do you think other people say about this work? 17. What grade would you give the artist for this work? How did you arrive at that grade? </a:t>
            </a:r>
          </a:p>
          <a:p>
            <a:pPr lvl="0"/>
            <a:r>
              <a:rPr lang="en-US" dirty="0"/>
              <a:t>18. If money were no object, would you buy this painting?</a:t>
            </a:r>
            <a:endParaRPr lang="en-GB" sz="1200" kern="1200" dirty="0">
              <a:solidFill>
                <a:schemeClr val="tx1"/>
              </a:solidFill>
              <a:effectLst/>
              <a:latin typeface="+mn-lt"/>
              <a:ea typeface="+mn-ea"/>
              <a:cs typeface="+mn-cs"/>
            </a:endParaRPr>
          </a:p>
          <a:p>
            <a:endParaRPr lang="en-US" baseline="0" dirty="0"/>
          </a:p>
          <a:p>
            <a:pPr marL="0" indent="0" fontAlgn="base">
              <a:buNone/>
            </a:pPr>
            <a:endParaRPr lang="en-US" sz="1200" b="0" i="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a:p>
            <a:pPr marL="0" indent="0">
              <a:buNone/>
            </a:pP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FA49634-DA40-4574-A3A6-7872C0012D99}" type="slidenum">
              <a:rPr lang="en-GB" smtClean="0"/>
              <a:t>7</a:t>
            </a:fld>
            <a:endParaRPr lang="en-GB"/>
          </a:p>
        </p:txBody>
      </p:sp>
    </p:spTree>
    <p:extLst>
      <p:ext uri="{BB962C8B-B14F-4D97-AF65-F5344CB8AC3E}">
        <p14:creationId xmlns:p14="http://schemas.microsoft.com/office/powerpoint/2010/main" val="516605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One of the many overlooked female Surrealist artists, the American painter Leonora Carrington was a bold artist. She managed to establish herself as a key figure of Surrealism despite the discrimination of her male peers. Many of the male artists of Surrealism were rather misogynistic. They would solely acknowledge women as a mere sexual desire and object. Thankfully women such as Leonora Carrington depicted the deeper female experience, particularly in male-dominated societies and environments. In this self-portrait, she explores her femininity by creating a mimesis between her and a hyena, relating herself to the animal’s rebellious nature.</a:t>
            </a:r>
          </a:p>
        </p:txBody>
      </p:sp>
      <p:sp>
        <p:nvSpPr>
          <p:cNvPr id="4" name="Slide Number Placeholder 3"/>
          <p:cNvSpPr>
            <a:spLocks noGrp="1"/>
          </p:cNvSpPr>
          <p:nvPr>
            <p:ph type="sldNum" sz="quarter" idx="10"/>
          </p:nvPr>
        </p:nvSpPr>
        <p:spPr/>
        <p:txBody>
          <a:bodyPr/>
          <a:lstStyle/>
          <a:p>
            <a:fld id="{CFA49634-DA40-4574-A3A6-7872C0012D99}" type="slidenum">
              <a:rPr lang="en-GB" smtClean="0"/>
              <a:t>8</a:t>
            </a:fld>
            <a:endParaRPr lang="en-GB"/>
          </a:p>
        </p:txBody>
      </p:sp>
    </p:spTree>
    <p:extLst>
      <p:ext uri="{BB962C8B-B14F-4D97-AF65-F5344CB8AC3E}">
        <p14:creationId xmlns:p14="http://schemas.microsoft.com/office/powerpoint/2010/main" val="3230955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dirty="0"/>
              <a:t>Questions</a:t>
            </a:r>
          </a:p>
          <a:p>
            <a:pPr lvl="0"/>
            <a:r>
              <a:rPr lang="en-US" dirty="0"/>
              <a:t>DESCRIBE</a:t>
            </a:r>
            <a:r>
              <a:rPr lang="en-US" baseline="0" dirty="0"/>
              <a:t> IT</a:t>
            </a:r>
            <a:endParaRPr lang="en-US" dirty="0"/>
          </a:p>
          <a:p>
            <a:pPr lvl="0"/>
            <a:r>
              <a:rPr lang="en-US" dirty="0"/>
              <a:t>1.</a:t>
            </a:r>
            <a:r>
              <a:rPr lang="en-US" baseline="0" dirty="0"/>
              <a:t> </a:t>
            </a:r>
            <a:r>
              <a:rPr lang="en-US" dirty="0"/>
              <a:t>How would you describe this painting to a person who could not see it? </a:t>
            </a:r>
          </a:p>
          <a:p>
            <a:pPr lvl="0"/>
            <a:r>
              <a:rPr lang="en-US" dirty="0"/>
              <a:t>2. What kinds of things do you see in this painting? </a:t>
            </a:r>
          </a:p>
          <a:p>
            <a:pPr lvl="0"/>
            <a:r>
              <a:rPr lang="en-US" dirty="0"/>
              <a:t>3. What words would you use to describe this painting? </a:t>
            </a:r>
          </a:p>
          <a:p>
            <a:pPr lvl="0"/>
            <a:r>
              <a:rPr lang="en-US" dirty="0"/>
              <a:t>4. How would you describe the lines in this picture? The shapes? The colors? </a:t>
            </a:r>
          </a:p>
          <a:p>
            <a:pPr lvl="0"/>
            <a:r>
              <a:rPr lang="en-US" dirty="0"/>
              <a:t>RELATE IT </a:t>
            </a:r>
          </a:p>
          <a:p>
            <a:pPr lvl="0"/>
            <a:r>
              <a:rPr lang="en-US" dirty="0"/>
              <a:t>5. What does this painting remind you of? </a:t>
            </a:r>
          </a:p>
          <a:p>
            <a:pPr lvl="0"/>
            <a:r>
              <a:rPr lang="en-US" dirty="0"/>
              <a:t>6. What things do you recognize in this painting? What things seem new to you? </a:t>
            </a:r>
          </a:p>
          <a:p>
            <a:pPr lvl="0"/>
            <a:r>
              <a:rPr lang="en-US" dirty="0"/>
              <a:t>7. How is this picture different from real life? </a:t>
            </a:r>
          </a:p>
          <a:p>
            <a:pPr lvl="0"/>
            <a:r>
              <a:rPr lang="en-US" dirty="0"/>
              <a:t>8. What interests you most about this work of art? </a:t>
            </a:r>
          </a:p>
          <a:p>
            <a:pPr lvl="0"/>
            <a:r>
              <a:rPr lang="en-US" dirty="0"/>
              <a:t>ANALYZE IT </a:t>
            </a:r>
          </a:p>
          <a:p>
            <a:pPr lvl="0"/>
            <a:r>
              <a:rPr lang="en-US" dirty="0"/>
              <a:t>9. What do you think is the most important part of this picture? </a:t>
            </a:r>
          </a:p>
          <a:p>
            <a:pPr lvl="0"/>
            <a:r>
              <a:rPr lang="en-US" dirty="0"/>
              <a:t>10. What questions would you ask the artist about this work if she/he were here? </a:t>
            </a:r>
          </a:p>
          <a:p>
            <a:pPr lvl="0"/>
            <a:r>
              <a:rPr lang="en-US" dirty="0"/>
              <a:t>INTERPRET IT </a:t>
            </a:r>
          </a:p>
          <a:p>
            <a:pPr lvl="0"/>
            <a:r>
              <a:rPr lang="en-US" dirty="0"/>
              <a:t>11. What title would you give to this painting? What made you decide on that title? </a:t>
            </a:r>
          </a:p>
          <a:p>
            <a:pPr lvl="0"/>
            <a:r>
              <a:rPr lang="en-US" dirty="0"/>
              <a:t>12. What do you think is going on in this picture? What is this painting about? </a:t>
            </a:r>
          </a:p>
          <a:p>
            <a:pPr lvl="0"/>
            <a:r>
              <a:rPr lang="en-US" dirty="0"/>
              <a:t>13. Why do you think the artist made this painting? </a:t>
            </a:r>
          </a:p>
          <a:p>
            <a:pPr lvl="0"/>
            <a:r>
              <a:rPr lang="en-US" dirty="0"/>
              <a:t>EVALUATE IT </a:t>
            </a:r>
          </a:p>
          <a:p>
            <a:pPr lvl="0"/>
            <a:r>
              <a:rPr lang="en-US" dirty="0"/>
              <a:t>14. What do you think is good about this painting? What is not so good? </a:t>
            </a:r>
          </a:p>
          <a:p>
            <a:pPr lvl="0"/>
            <a:r>
              <a:rPr lang="en-US" dirty="0"/>
              <a:t>15. Do you think the person who painting this did a good or bad job? What makes you think so? </a:t>
            </a:r>
          </a:p>
          <a:p>
            <a:pPr lvl="0"/>
            <a:r>
              <a:rPr lang="en-US" dirty="0"/>
              <a:t>16. What do you think other people say about this work? 17. What grade would you give the artist for this work? How did you arrive at that grade? </a:t>
            </a:r>
          </a:p>
          <a:p>
            <a:pPr lvl="0"/>
            <a:r>
              <a:rPr lang="en-US" dirty="0"/>
              <a:t>18. If money were no object, would you buy this painting?</a:t>
            </a:r>
            <a:endParaRPr lang="en-GB" sz="1200" kern="1200" dirty="0">
              <a:solidFill>
                <a:schemeClr val="tx1"/>
              </a:solidFill>
              <a:effectLst/>
              <a:latin typeface="+mn-lt"/>
              <a:ea typeface="+mn-ea"/>
              <a:cs typeface="+mn-cs"/>
            </a:endParaRPr>
          </a:p>
          <a:p>
            <a:endParaRPr lang="en-US" baseline="0" dirty="0"/>
          </a:p>
          <a:p>
            <a:pPr marL="0" indent="0" fontAlgn="base">
              <a:buNone/>
            </a:pPr>
            <a:endParaRPr lang="en-US" sz="1200" b="0" i="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a:p>
        </p:txBody>
      </p:sp>
      <p:sp>
        <p:nvSpPr>
          <p:cNvPr id="4" name="Slide Number Placeholder 3"/>
          <p:cNvSpPr>
            <a:spLocks noGrp="1"/>
          </p:cNvSpPr>
          <p:nvPr>
            <p:ph type="sldNum" sz="quarter" idx="10"/>
          </p:nvPr>
        </p:nvSpPr>
        <p:spPr/>
        <p:txBody>
          <a:bodyPr/>
          <a:lstStyle/>
          <a:p>
            <a:fld id="{CFA49634-DA40-4574-A3A6-7872C0012D99}" type="slidenum">
              <a:rPr lang="en-GB" smtClean="0"/>
              <a:t>9</a:t>
            </a:fld>
            <a:endParaRPr lang="en-GB"/>
          </a:p>
        </p:txBody>
      </p:sp>
    </p:spTree>
    <p:extLst>
      <p:ext uri="{BB962C8B-B14F-4D97-AF65-F5344CB8AC3E}">
        <p14:creationId xmlns:p14="http://schemas.microsoft.com/office/powerpoint/2010/main" val="30602915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Draw a building in style of the surrealist movement.</a:t>
            </a:r>
          </a:p>
        </p:txBody>
      </p:sp>
      <p:sp>
        <p:nvSpPr>
          <p:cNvPr id="4" name="Slide Number Placeholder 3"/>
          <p:cNvSpPr>
            <a:spLocks noGrp="1"/>
          </p:cNvSpPr>
          <p:nvPr>
            <p:ph type="sldNum" sz="quarter" idx="10"/>
          </p:nvPr>
        </p:nvSpPr>
        <p:spPr/>
        <p:txBody>
          <a:bodyPr/>
          <a:lstStyle/>
          <a:p>
            <a:fld id="{CFA49634-DA40-4574-A3A6-7872C0012D99}" type="slidenum">
              <a:rPr lang="en-GB" smtClean="0"/>
              <a:t>10</a:t>
            </a:fld>
            <a:endParaRPr lang="en-GB"/>
          </a:p>
        </p:txBody>
      </p:sp>
    </p:spTree>
    <p:extLst>
      <p:ext uri="{BB962C8B-B14F-4D97-AF65-F5344CB8AC3E}">
        <p14:creationId xmlns:p14="http://schemas.microsoft.com/office/powerpoint/2010/main" val="2406735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Answers:</a:t>
            </a:r>
          </a:p>
          <a:p>
            <a:endParaRPr lang="en-GB" dirty="0"/>
          </a:p>
          <a:p>
            <a:pPr marL="228600" marR="0" indent="-228600" algn="l" defTabSz="914400" rtl="0" eaLnBrk="1" fontAlgn="auto" latinLnBrk="0" hangingPunct="1">
              <a:lnSpc>
                <a:spcPct val="100000"/>
              </a:lnSpc>
              <a:spcBef>
                <a:spcPts val="0"/>
              </a:spcBef>
              <a:spcAft>
                <a:spcPts val="0"/>
              </a:spcAft>
              <a:buClrTx/>
              <a:buSzTx/>
              <a:buFontTx/>
              <a:buAutoNum type="arabicParenR"/>
              <a:tabLst/>
              <a:defRPr/>
            </a:pPr>
            <a:r>
              <a:rPr lang="en-US" dirty="0">
                <a:latin typeface="Century Gothic" panose="020B0502020202020204" pitchFamily="34" charset="0"/>
              </a:rPr>
              <a:t>Andre</a:t>
            </a:r>
            <a:r>
              <a:rPr lang="en-US" baseline="0" dirty="0">
                <a:latin typeface="Century Gothic" panose="020B0502020202020204" pitchFamily="34" charset="0"/>
              </a:rPr>
              <a:t> Breton</a:t>
            </a:r>
            <a:endParaRPr lang="en-US" dirty="0">
              <a:latin typeface="Century Gothic" panose="020B0502020202020204" pitchFamily="34" charset="0"/>
            </a:endParaRPr>
          </a:p>
          <a:p>
            <a:pPr marL="228600" marR="0" indent="-228600" algn="l" defTabSz="914400" rtl="0" eaLnBrk="1" fontAlgn="auto" latinLnBrk="0" hangingPunct="1">
              <a:lnSpc>
                <a:spcPct val="100000"/>
              </a:lnSpc>
              <a:spcBef>
                <a:spcPts val="0"/>
              </a:spcBef>
              <a:spcAft>
                <a:spcPts val="0"/>
              </a:spcAft>
              <a:buClrTx/>
              <a:buSzTx/>
              <a:buFontTx/>
              <a:buAutoNum type="arabicParenR"/>
              <a:tabLst/>
              <a:defRPr/>
            </a:pPr>
            <a:endParaRPr lang="en-US" dirty="0">
              <a:latin typeface="Century Gothic" panose="020B0502020202020204" pitchFamily="34" charset="0"/>
            </a:endParaRPr>
          </a:p>
          <a:p>
            <a:pPr marL="228600" marR="0" indent="-228600" algn="l" defTabSz="914400" rtl="0" eaLnBrk="1" fontAlgn="auto" latinLnBrk="0" hangingPunct="1">
              <a:lnSpc>
                <a:spcPct val="100000"/>
              </a:lnSpc>
              <a:spcBef>
                <a:spcPts val="0"/>
              </a:spcBef>
              <a:spcAft>
                <a:spcPts val="0"/>
              </a:spcAft>
              <a:buClrTx/>
              <a:buSzTx/>
              <a:buFontTx/>
              <a:buAutoNum type="arabicParenR"/>
              <a:tabLst/>
              <a:defRPr/>
            </a:pPr>
            <a:r>
              <a:rPr lang="en-US" dirty="0">
                <a:latin typeface="Century Gothic" panose="020B0502020202020204" pitchFamily="34" charset="0"/>
              </a:rPr>
              <a:t>Dreams</a:t>
            </a:r>
          </a:p>
          <a:p>
            <a:pPr marL="228600" marR="0" indent="-228600" algn="l" defTabSz="914400" rtl="0" eaLnBrk="1" fontAlgn="auto" latinLnBrk="0" hangingPunct="1">
              <a:lnSpc>
                <a:spcPct val="100000"/>
              </a:lnSpc>
              <a:spcBef>
                <a:spcPts val="0"/>
              </a:spcBef>
              <a:spcAft>
                <a:spcPts val="0"/>
              </a:spcAft>
              <a:buClrTx/>
              <a:buSzTx/>
              <a:buFontTx/>
              <a:buAutoNum type="arabicParenR"/>
              <a:tabLst/>
              <a:defRPr/>
            </a:pPr>
            <a:endParaRPr lang="en-US" dirty="0">
              <a:latin typeface="Century Gothic" panose="020B0502020202020204" pitchFamily="34" charset="0"/>
            </a:endParaRPr>
          </a:p>
          <a:p>
            <a:pPr marL="228600" marR="0" indent="-228600" algn="l" defTabSz="914400" rtl="0" eaLnBrk="1" fontAlgn="auto" latinLnBrk="0" hangingPunct="1">
              <a:lnSpc>
                <a:spcPct val="100000"/>
              </a:lnSpc>
              <a:spcBef>
                <a:spcPts val="0"/>
              </a:spcBef>
              <a:spcAft>
                <a:spcPts val="0"/>
              </a:spcAft>
              <a:buClrTx/>
              <a:buSzTx/>
              <a:buFontTx/>
              <a:buAutoNum type="arabicParenR"/>
              <a:tabLst/>
              <a:defRPr/>
            </a:pPr>
            <a:r>
              <a:rPr lang="en-US" dirty="0">
                <a:latin typeface="Century Gothic" panose="020B0502020202020204" pitchFamily="34" charset="0"/>
              </a:rPr>
              <a:t>1966</a:t>
            </a:r>
            <a:endParaRPr lang="en-GB" dirty="0"/>
          </a:p>
        </p:txBody>
      </p:sp>
      <p:sp>
        <p:nvSpPr>
          <p:cNvPr id="4" name="Slide Number Placeholder 3"/>
          <p:cNvSpPr>
            <a:spLocks noGrp="1"/>
          </p:cNvSpPr>
          <p:nvPr>
            <p:ph type="sldNum" sz="quarter" idx="10"/>
          </p:nvPr>
        </p:nvSpPr>
        <p:spPr/>
        <p:txBody>
          <a:bodyPr/>
          <a:lstStyle/>
          <a:p>
            <a:fld id="{CFA49634-DA40-4574-A3A6-7872C0012D99}" type="slidenum">
              <a:rPr lang="en-GB" smtClean="0"/>
              <a:t>11</a:t>
            </a:fld>
            <a:endParaRPr lang="en-GB"/>
          </a:p>
        </p:txBody>
      </p:sp>
    </p:spTree>
    <p:extLst>
      <p:ext uri="{BB962C8B-B14F-4D97-AF65-F5344CB8AC3E}">
        <p14:creationId xmlns:p14="http://schemas.microsoft.com/office/powerpoint/2010/main" val="24605522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latin typeface="Century Gothic" panose="020B0502020202020204" pitchFamily="34" charset="0"/>
              </a:rPr>
              <a:t>To create a surreal background for a landscape, using perspective</a:t>
            </a:r>
          </a:p>
          <a:p>
            <a:endParaRPr lang="en-GB" sz="1200" dirty="0">
              <a:latin typeface="Century Gothic" panose="020B0502020202020204" pitchFamily="34" charset="0"/>
              <a:ea typeface="Calibri" panose="020F0502020204030204" pitchFamily="34" charset="0"/>
              <a:cs typeface="Times New Roman" panose="02020603050405020304" pitchFamily="18" charset="0"/>
            </a:endParaRPr>
          </a:p>
          <a:p>
            <a:r>
              <a:rPr lang="en-GB" sz="1200" dirty="0">
                <a:latin typeface="Century Gothic" panose="020B0502020202020204" pitchFamily="34" charset="0"/>
                <a:ea typeface="Calibri" panose="020F0502020204030204" pitchFamily="34" charset="0"/>
                <a:cs typeface="Times New Roman" panose="02020603050405020304" pitchFamily="18" charset="0"/>
              </a:rPr>
              <a:t>To add the buildings to their background</a:t>
            </a:r>
            <a:r>
              <a:rPr lang="en-GB" sz="1200" baseline="0" dirty="0">
                <a:latin typeface="Century Gothic" panose="020B0502020202020204" pitchFamily="34" charset="0"/>
                <a:ea typeface="Calibri" panose="020F0502020204030204" pitchFamily="34" charset="0"/>
                <a:cs typeface="Times New Roman" panose="02020603050405020304" pitchFamily="18" charset="0"/>
              </a:rPr>
              <a:t> from last week, </a:t>
            </a:r>
            <a:r>
              <a:rPr lang="en-GB" sz="1200" dirty="0">
                <a:latin typeface="Century Gothic" panose="020B0502020202020204" pitchFamily="34" charset="0"/>
                <a:ea typeface="Calibri" panose="020F0502020204030204" pitchFamily="34" charset="0"/>
                <a:cs typeface="Times New Roman" panose="02020603050405020304" pitchFamily="18" charset="0"/>
              </a:rPr>
              <a:t>using perspective and idea of surrealism. </a:t>
            </a:r>
          </a:p>
        </p:txBody>
      </p:sp>
      <p:sp>
        <p:nvSpPr>
          <p:cNvPr id="4" name="Slide Number Placeholder 3"/>
          <p:cNvSpPr>
            <a:spLocks noGrp="1"/>
          </p:cNvSpPr>
          <p:nvPr>
            <p:ph type="sldNum" sz="quarter" idx="10"/>
          </p:nvPr>
        </p:nvSpPr>
        <p:spPr/>
        <p:txBody>
          <a:bodyPr/>
          <a:lstStyle/>
          <a:p>
            <a:fld id="{CFA49634-DA40-4574-A3A6-7872C0012D99}" type="slidenum">
              <a:rPr lang="en-GB" smtClean="0"/>
              <a:t>12</a:t>
            </a:fld>
            <a:endParaRPr lang="en-GB"/>
          </a:p>
        </p:txBody>
      </p:sp>
    </p:spTree>
    <p:extLst>
      <p:ext uri="{BB962C8B-B14F-4D97-AF65-F5344CB8AC3E}">
        <p14:creationId xmlns:p14="http://schemas.microsoft.com/office/powerpoint/2010/main" val="21130723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Quiz Answers</a:t>
            </a:r>
          </a:p>
          <a:p>
            <a:endParaRPr lang="en-US" dirty="0"/>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GB" dirty="0">
                <a:latin typeface="Century Gothic" panose="020B0502020202020204" pitchFamily="34" charset="0"/>
              </a:rPr>
              <a:t>Constable painted a lot of his landscapes where? Outside</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GB" dirty="0">
                <a:latin typeface="Century Gothic" panose="020B0502020202020204" pitchFamily="34" charset="0"/>
              </a:rPr>
              <a:t>What is a landscape? </a:t>
            </a:r>
            <a:r>
              <a:rPr lang="en-GB" sz="1200" kern="1200" dirty="0">
                <a:solidFill>
                  <a:schemeClr val="tx1"/>
                </a:solidFill>
                <a:effectLst/>
                <a:latin typeface="+mn-lt"/>
                <a:ea typeface="+mn-ea"/>
                <a:cs typeface="+mn-cs"/>
              </a:rPr>
              <a:t>A painting or drawing of a large area of the natural world, for example mountains or fields.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GB" dirty="0">
                <a:latin typeface="Century Gothic" panose="020B0502020202020204" pitchFamily="34" charset="0"/>
              </a:rPr>
              <a:t>What is a one-point perspective drawing? One point located on the horizon.</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GB" dirty="0">
                <a:latin typeface="Century Gothic" panose="020B0502020202020204" pitchFamily="34" charset="0"/>
              </a:rPr>
              <a:t>What does VP stand for? Vanishing Point</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GB" dirty="0">
                <a:latin typeface="Century Gothic" panose="020B0502020202020204" pitchFamily="34" charset="0"/>
              </a:rPr>
              <a:t>What is surrealism?</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GB" dirty="0">
                <a:latin typeface="Century Gothic" panose="020B0502020202020204" pitchFamily="34" charset="0"/>
              </a:rPr>
              <a:t>Why</a:t>
            </a:r>
            <a:r>
              <a:rPr lang="en-GB" baseline="0" dirty="0">
                <a:latin typeface="Century Gothic" panose="020B0502020202020204" pitchFamily="34" charset="0"/>
              </a:rPr>
              <a:t> was it called surrealism? </a:t>
            </a:r>
            <a:r>
              <a:rPr lang="en-US" sz="1200" b="0" i="0" kern="1200" dirty="0">
                <a:solidFill>
                  <a:schemeClr val="tx1"/>
                </a:solidFill>
                <a:effectLst/>
                <a:latin typeface="+mn-lt"/>
                <a:ea typeface="+mn-ea"/>
                <a:cs typeface="+mn-cs"/>
              </a:rPr>
              <a:t>Because the surrealists were interested in ideas and images that were above or beyond real.</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sz="1200" b="0" i="0" kern="1200" dirty="0">
                <a:solidFill>
                  <a:schemeClr val="tx1"/>
                </a:solidFill>
                <a:effectLst/>
                <a:latin typeface="+mn-lt"/>
                <a:ea typeface="+mn-ea"/>
                <a:cs typeface="+mn-cs"/>
              </a:rPr>
              <a:t>What is the main idea of surrealism? To express imaginative</a:t>
            </a:r>
            <a:r>
              <a:rPr lang="en-US" sz="1200" b="0" i="0" kern="1200" baseline="0" dirty="0">
                <a:solidFill>
                  <a:schemeClr val="tx1"/>
                </a:solidFill>
                <a:effectLst/>
                <a:latin typeface="+mn-lt"/>
                <a:ea typeface="+mn-ea"/>
                <a:cs typeface="+mn-cs"/>
              </a:rPr>
              <a:t> dreams and visions from the unconscious mind that are free from rational control.</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sz="1200" b="0" i="0" kern="1200" baseline="0" dirty="0">
                <a:solidFill>
                  <a:schemeClr val="tx1"/>
                </a:solidFill>
                <a:effectLst/>
                <a:latin typeface="+mn-lt"/>
                <a:ea typeface="+mn-ea"/>
                <a:cs typeface="+mn-cs"/>
              </a:rPr>
              <a:t>Who is this famous surrealist artist? Salvador Dali</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GB" dirty="0">
                <a:latin typeface="Century Gothic" panose="020B0502020202020204" pitchFamily="34" charset="0"/>
              </a:rPr>
              <a:t>Why were the surrealists interested in the irrational?</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GB" dirty="0">
                <a:latin typeface="Century Gothic" panose="020B0502020202020204" pitchFamily="34" charset="0"/>
              </a:rPr>
              <a:t>Why do you think the Surrealists though it was important opt reach a level of perception that went beyond reality?</a:t>
            </a:r>
            <a:endParaRPr lang="en-US" dirty="0">
              <a:latin typeface="Century Gothic" panose="020B0502020202020204" pitchFamily="34" charset="0"/>
            </a:endParaRP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endParaRPr lang="en-US" b="0" dirty="0">
              <a:latin typeface="Century Gothic" panose="020B0502020202020204" pitchFamily="34" charset="0"/>
            </a:endParaRP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endParaRPr lang="en-GB" dirty="0">
              <a:latin typeface="Century Gothic" panose="020B0502020202020204" pitchFamily="34" charset="0"/>
            </a:endParaRP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latin typeface="Century Gothic" panose="020B0502020202020204" pitchFamily="34" charset="0"/>
            </a:endParaRPr>
          </a:p>
          <a:p>
            <a:endParaRPr lang="en-US" dirty="0"/>
          </a:p>
        </p:txBody>
      </p:sp>
      <p:sp>
        <p:nvSpPr>
          <p:cNvPr id="4" name="Slide Number Placeholder 3"/>
          <p:cNvSpPr>
            <a:spLocks noGrp="1"/>
          </p:cNvSpPr>
          <p:nvPr>
            <p:ph type="sldNum" sz="quarter" idx="10"/>
          </p:nvPr>
        </p:nvSpPr>
        <p:spPr/>
        <p:txBody>
          <a:bodyPr/>
          <a:lstStyle/>
          <a:p>
            <a:fld id="{CFA49634-DA40-4574-A3A6-7872C0012D99}" type="slidenum">
              <a:rPr lang="en-GB" smtClean="0"/>
              <a:t>13</a:t>
            </a:fld>
            <a:endParaRPr lang="en-GB"/>
          </a:p>
        </p:txBody>
      </p:sp>
    </p:spTree>
    <p:extLst>
      <p:ext uri="{BB962C8B-B14F-4D97-AF65-F5344CB8AC3E}">
        <p14:creationId xmlns:p14="http://schemas.microsoft.com/office/powerpoint/2010/main" val="22028452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99D21D-AAF8-4F23-AAEE-914B2232B29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778DB8B-8FD1-446A-BCC3-9FD9306CC1A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7AF180A-25AB-48BD-B690-664D9FA7F18F}"/>
              </a:ext>
            </a:extLst>
          </p:cNvPr>
          <p:cNvSpPr>
            <a:spLocks noGrp="1"/>
          </p:cNvSpPr>
          <p:nvPr>
            <p:ph type="dt" sz="half" idx="10"/>
          </p:nvPr>
        </p:nvSpPr>
        <p:spPr/>
        <p:txBody>
          <a:bodyPr/>
          <a:lstStyle/>
          <a:p>
            <a:fld id="{E13BD48B-7A3F-411C-A18C-4EDFC3E74661}" type="datetimeFigureOut">
              <a:rPr lang="en-GB" smtClean="0"/>
              <a:t>15/02/2023</a:t>
            </a:fld>
            <a:endParaRPr lang="en-GB"/>
          </a:p>
        </p:txBody>
      </p:sp>
      <p:sp>
        <p:nvSpPr>
          <p:cNvPr id="5" name="Footer Placeholder 4">
            <a:extLst>
              <a:ext uri="{FF2B5EF4-FFF2-40B4-BE49-F238E27FC236}">
                <a16:creationId xmlns:a16="http://schemas.microsoft.com/office/drawing/2014/main" id="{A17C3B3C-94E4-45AA-BBB3-085EC1028D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B65DD91-3A76-4080-B6EA-DC78D8B6E341}"/>
              </a:ext>
            </a:extLst>
          </p:cNvPr>
          <p:cNvSpPr>
            <a:spLocks noGrp="1"/>
          </p:cNvSpPr>
          <p:nvPr>
            <p:ph type="sldNum" sz="quarter" idx="12"/>
          </p:nvPr>
        </p:nvSpPr>
        <p:spPr/>
        <p:txBody>
          <a:bodyPr/>
          <a:lstStyle/>
          <a:p>
            <a:fld id="{D888EE67-FF0E-4029-8B97-DFC7982D5E7B}" type="slidenum">
              <a:rPr lang="en-GB" smtClean="0"/>
              <a:t>‹#›</a:t>
            </a:fld>
            <a:endParaRPr lang="en-GB"/>
          </a:p>
        </p:txBody>
      </p:sp>
    </p:spTree>
    <p:extLst>
      <p:ext uri="{BB962C8B-B14F-4D97-AF65-F5344CB8AC3E}">
        <p14:creationId xmlns:p14="http://schemas.microsoft.com/office/powerpoint/2010/main" val="635278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FB2BE9-9C70-4772-B0F7-22ED0A4F429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3EFD919-156F-42B5-9797-AE9144BD7F9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BF20CEF-2B81-401A-B5B5-1BC6E951970B}"/>
              </a:ext>
            </a:extLst>
          </p:cNvPr>
          <p:cNvSpPr>
            <a:spLocks noGrp="1"/>
          </p:cNvSpPr>
          <p:nvPr>
            <p:ph type="dt" sz="half" idx="10"/>
          </p:nvPr>
        </p:nvSpPr>
        <p:spPr/>
        <p:txBody>
          <a:bodyPr/>
          <a:lstStyle/>
          <a:p>
            <a:fld id="{E13BD48B-7A3F-411C-A18C-4EDFC3E74661}" type="datetimeFigureOut">
              <a:rPr lang="en-GB" smtClean="0"/>
              <a:t>15/02/2023</a:t>
            </a:fld>
            <a:endParaRPr lang="en-GB"/>
          </a:p>
        </p:txBody>
      </p:sp>
      <p:sp>
        <p:nvSpPr>
          <p:cNvPr id="5" name="Footer Placeholder 4">
            <a:extLst>
              <a:ext uri="{FF2B5EF4-FFF2-40B4-BE49-F238E27FC236}">
                <a16:creationId xmlns:a16="http://schemas.microsoft.com/office/drawing/2014/main" id="{5C992776-8C0C-4BFF-B62F-3EA7FE5FE0A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79648E8-B7C1-4760-BD99-539344D4B243}"/>
              </a:ext>
            </a:extLst>
          </p:cNvPr>
          <p:cNvSpPr>
            <a:spLocks noGrp="1"/>
          </p:cNvSpPr>
          <p:nvPr>
            <p:ph type="sldNum" sz="quarter" idx="12"/>
          </p:nvPr>
        </p:nvSpPr>
        <p:spPr/>
        <p:txBody>
          <a:bodyPr/>
          <a:lstStyle/>
          <a:p>
            <a:fld id="{D888EE67-FF0E-4029-8B97-DFC7982D5E7B}" type="slidenum">
              <a:rPr lang="en-GB" smtClean="0"/>
              <a:t>‹#›</a:t>
            </a:fld>
            <a:endParaRPr lang="en-GB"/>
          </a:p>
        </p:txBody>
      </p:sp>
    </p:spTree>
    <p:extLst>
      <p:ext uri="{BB962C8B-B14F-4D97-AF65-F5344CB8AC3E}">
        <p14:creationId xmlns:p14="http://schemas.microsoft.com/office/powerpoint/2010/main" val="782238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83F98-F52C-4223-9B5D-32E8C1D2180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6C211AF-CDA4-4240-8FD1-224BF350BCF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306B8FA9-354D-492A-93B2-03AC1DB4AA7B}"/>
              </a:ext>
            </a:extLst>
          </p:cNvPr>
          <p:cNvSpPr>
            <a:spLocks noGrp="1"/>
          </p:cNvSpPr>
          <p:nvPr>
            <p:ph type="dt" sz="half" idx="10"/>
          </p:nvPr>
        </p:nvSpPr>
        <p:spPr/>
        <p:txBody>
          <a:bodyPr/>
          <a:lstStyle/>
          <a:p>
            <a:fld id="{E13BD48B-7A3F-411C-A18C-4EDFC3E74661}" type="datetimeFigureOut">
              <a:rPr lang="en-GB" smtClean="0"/>
              <a:t>15/02/2023</a:t>
            </a:fld>
            <a:endParaRPr lang="en-GB"/>
          </a:p>
        </p:txBody>
      </p:sp>
      <p:sp>
        <p:nvSpPr>
          <p:cNvPr id="5" name="Footer Placeholder 4">
            <a:extLst>
              <a:ext uri="{FF2B5EF4-FFF2-40B4-BE49-F238E27FC236}">
                <a16:creationId xmlns:a16="http://schemas.microsoft.com/office/drawing/2014/main" id="{03E5C80C-FE48-4294-9C95-F7DE163D0E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E797ED1-982F-4CBE-936E-50FB3C483579}"/>
              </a:ext>
            </a:extLst>
          </p:cNvPr>
          <p:cNvSpPr>
            <a:spLocks noGrp="1"/>
          </p:cNvSpPr>
          <p:nvPr>
            <p:ph type="sldNum" sz="quarter" idx="12"/>
          </p:nvPr>
        </p:nvSpPr>
        <p:spPr/>
        <p:txBody>
          <a:bodyPr/>
          <a:lstStyle/>
          <a:p>
            <a:fld id="{D888EE67-FF0E-4029-8B97-DFC7982D5E7B}" type="slidenum">
              <a:rPr lang="en-GB" smtClean="0"/>
              <a:t>‹#›</a:t>
            </a:fld>
            <a:endParaRPr lang="en-GB"/>
          </a:p>
        </p:txBody>
      </p:sp>
    </p:spTree>
    <p:extLst>
      <p:ext uri="{BB962C8B-B14F-4D97-AF65-F5344CB8AC3E}">
        <p14:creationId xmlns:p14="http://schemas.microsoft.com/office/powerpoint/2010/main" val="33346637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9E7E39-58C8-40EC-AC11-9AEBE4BF057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D9B9A9F-6A28-4199-8BD4-2595B434104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3CCC495-305C-4D8A-940E-C09649EB9EE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C114C53-CF0D-48A3-9C9A-DB887F82ADA5}"/>
              </a:ext>
            </a:extLst>
          </p:cNvPr>
          <p:cNvSpPr>
            <a:spLocks noGrp="1"/>
          </p:cNvSpPr>
          <p:nvPr>
            <p:ph type="dt" sz="half" idx="10"/>
          </p:nvPr>
        </p:nvSpPr>
        <p:spPr/>
        <p:txBody>
          <a:bodyPr/>
          <a:lstStyle/>
          <a:p>
            <a:fld id="{E13BD48B-7A3F-411C-A18C-4EDFC3E74661}" type="datetimeFigureOut">
              <a:rPr lang="en-GB" smtClean="0"/>
              <a:t>15/02/2023</a:t>
            </a:fld>
            <a:endParaRPr lang="en-GB"/>
          </a:p>
        </p:txBody>
      </p:sp>
      <p:sp>
        <p:nvSpPr>
          <p:cNvPr id="6" name="Footer Placeholder 5">
            <a:extLst>
              <a:ext uri="{FF2B5EF4-FFF2-40B4-BE49-F238E27FC236}">
                <a16:creationId xmlns:a16="http://schemas.microsoft.com/office/drawing/2014/main" id="{C9332321-AC5F-415E-B53E-251739AE6A7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1A66033-9AD2-425D-89C5-D453AE2CE106}"/>
              </a:ext>
            </a:extLst>
          </p:cNvPr>
          <p:cNvSpPr>
            <a:spLocks noGrp="1"/>
          </p:cNvSpPr>
          <p:nvPr>
            <p:ph type="sldNum" sz="quarter" idx="12"/>
          </p:nvPr>
        </p:nvSpPr>
        <p:spPr/>
        <p:txBody>
          <a:bodyPr/>
          <a:lstStyle/>
          <a:p>
            <a:fld id="{D888EE67-FF0E-4029-8B97-DFC7982D5E7B}" type="slidenum">
              <a:rPr lang="en-GB" smtClean="0"/>
              <a:t>‹#›</a:t>
            </a:fld>
            <a:endParaRPr lang="en-GB"/>
          </a:p>
        </p:txBody>
      </p:sp>
    </p:spTree>
    <p:extLst>
      <p:ext uri="{BB962C8B-B14F-4D97-AF65-F5344CB8AC3E}">
        <p14:creationId xmlns:p14="http://schemas.microsoft.com/office/powerpoint/2010/main" val="24638678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4268D1-993A-4BB1-B32E-8D19C5FA072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D54B9A2-7117-4A76-BC8E-69CB010997E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45BB1928-7DBB-4805-B614-9A8A092C7D6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BD5D52D-1B64-4EA2-A3C3-1ADA2797FF9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7A20437C-D0DD-4D6B-B241-0C2EC7CD1639}"/>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80EC389-C227-4525-B660-903A1FF1A105}"/>
              </a:ext>
            </a:extLst>
          </p:cNvPr>
          <p:cNvSpPr>
            <a:spLocks noGrp="1"/>
          </p:cNvSpPr>
          <p:nvPr>
            <p:ph type="dt" sz="half" idx="10"/>
          </p:nvPr>
        </p:nvSpPr>
        <p:spPr/>
        <p:txBody>
          <a:bodyPr/>
          <a:lstStyle/>
          <a:p>
            <a:fld id="{E13BD48B-7A3F-411C-A18C-4EDFC3E74661}" type="datetimeFigureOut">
              <a:rPr lang="en-GB" smtClean="0"/>
              <a:t>15/02/2023</a:t>
            </a:fld>
            <a:endParaRPr lang="en-GB"/>
          </a:p>
        </p:txBody>
      </p:sp>
      <p:sp>
        <p:nvSpPr>
          <p:cNvPr id="8" name="Footer Placeholder 7">
            <a:extLst>
              <a:ext uri="{FF2B5EF4-FFF2-40B4-BE49-F238E27FC236}">
                <a16:creationId xmlns:a16="http://schemas.microsoft.com/office/drawing/2014/main" id="{87142E70-F125-4546-9857-15CE8CEA5C6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09F4706-06C8-4FEC-A1D9-00E223FCA0E4}"/>
              </a:ext>
            </a:extLst>
          </p:cNvPr>
          <p:cNvSpPr>
            <a:spLocks noGrp="1"/>
          </p:cNvSpPr>
          <p:nvPr>
            <p:ph type="sldNum" sz="quarter" idx="12"/>
          </p:nvPr>
        </p:nvSpPr>
        <p:spPr/>
        <p:txBody>
          <a:bodyPr/>
          <a:lstStyle/>
          <a:p>
            <a:fld id="{D888EE67-FF0E-4029-8B97-DFC7982D5E7B}" type="slidenum">
              <a:rPr lang="en-GB" smtClean="0"/>
              <a:t>‹#›</a:t>
            </a:fld>
            <a:endParaRPr lang="en-GB"/>
          </a:p>
        </p:txBody>
      </p:sp>
    </p:spTree>
    <p:extLst>
      <p:ext uri="{BB962C8B-B14F-4D97-AF65-F5344CB8AC3E}">
        <p14:creationId xmlns:p14="http://schemas.microsoft.com/office/powerpoint/2010/main" val="36920842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139779-9DDA-4346-9800-5D745F513A0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327FDAD-49BE-47F2-B3B1-6750D89A39D1}"/>
              </a:ext>
            </a:extLst>
          </p:cNvPr>
          <p:cNvSpPr>
            <a:spLocks noGrp="1"/>
          </p:cNvSpPr>
          <p:nvPr>
            <p:ph type="dt" sz="half" idx="10"/>
          </p:nvPr>
        </p:nvSpPr>
        <p:spPr/>
        <p:txBody>
          <a:bodyPr/>
          <a:lstStyle/>
          <a:p>
            <a:fld id="{E13BD48B-7A3F-411C-A18C-4EDFC3E74661}" type="datetimeFigureOut">
              <a:rPr lang="en-GB" smtClean="0"/>
              <a:t>15/02/2023</a:t>
            </a:fld>
            <a:endParaRPr lang="en-GB"/>
          </a:p>
        </p:txBody>
      </p:sp>
      <p:sp>
        <p:nvSpPr>
          <p:cNvPr id="4" name="Footer Placeholder 3">
            <a:extLst>
              <a:ext uri="{FF2B5EF4-FFF2-40B4-BE49-F238E27FC236}">
                <a16:creationId xmlns:a16="http://schemas.microsoft.com/office/drawing/2014/main" id="{16236E70-0D1A-4574-AD20-17AB71E1331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FA32526-E89B-43D1-A9D3-313299C167EB}"/>
              </a:ext>
            </a:extLst>
          </p:cNvPr>
          <p:cNvSpPr>
            <a:spLocks noGrp="1"/>
          </p:cNvSpPr>
          <p:nvPr>
            <p:ph type="sldNum" sz="quarter" idx="12"/>
          </p:nvPr>
        </p:nvSpPr>
        <p:spPr/>
        <p:txBody>
          <a:bodyPr/>
          <a:lstStyle/>
          <a:p>
            <a:fld id="{D888EE67-FF0E-4029-8B97-DFC7982D5E7B}" type="slidenum">
              <a:rPr lang="en-GB" smtClean="0"/>
              <a:t>‹#›</a:t>
            </a:fld>
            <a:endParaRPr lang="en-GB"/>
          </a:p>
        </p:txBody>
      </p:sp>
    </p:spTree>
    <p:extLst>
      <p:ext uri="{BB962C8B-B14F-4D97-AF65-F5344CB8AC3E}">
        <p14:creationId xmlns:p14="http://schemas.microsoft.com/office/powerpoint/2010/main" val="21833068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B095EFD-69D5-4C63-9148-018721D4CC19}"/>
              </a:ext>
            </a:extLst>
          </p:cNvPr>
          <p:cNvSpPr>
            <a:spLocks noGrp="1"/>
          </p:cNvSpPr>
          <p:nvPr>
            <p:ph type="dt" sz="half" idx="10"/>
          </p:nvPr>
        </p:nvSpPr>
        <p:spPr/>
        <p:txBody>
          <a:bodyPr/>
          <a:lstStyle/>
          <a:p>
            <a:fld id="{E13BD48B-7A3F-411C-A18C-4EDFC3E74661}" type="datetimeFigureOut">
              <a:rPr lang="en-GB" smtClean="0"/>
              <a:t>15/02/2023</a:t>
            </a:fld>
            <a:endParaRPr lang="en-GB"/>
          </a:p>
        </p:txBody>
      </p:sp>
      <p:sp>
        <p:nvSpPr>
          <p:cNvPr id="3" name="Footer Placeholder 2">
            <a:extLst>
              <a:ext uri="{FF2B5EF4-FFF2-40B4-BE49-F238E27FC236}">
                <a16:creationId xmlns:a16="http://schemas.microsoft.com/office/drawing/2014/main" id="{BE4B94BA-19B6-4160-88EF-CFC543DA2F0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57591CD-7A66-47D1-A572-CE8BDD2E0492}"/>
              </a:ext>
            </a:extLst>
          </p:cNvPr>
          <p:cNvSpPr>
            <a:spLocks noGrp="1"/>
          </p:cNvSpPr>
          <p:nvPr>
            <p:ph type="sldNum" sz="quarter" idx="12"/>
          </p:nvPr>
        </p:nvSpPr>
        <p:spPr/>
        <p:txBody>
          <a:bodyPr/>
          <a:lstStyle/>
          <a:p>
            <a:fld id="{D888EE67-FF0E-4029-8B97-DFC7982D5E7B}" type="slidenum">
              <a:rPr lang="en-GB" smtClean="0"/>
              <a:t>‹#›</a:t>
            </a:fld>
            <a:endParaRPr lang="en-GB"/>
          </a:p>
        </p:txBody>
      </p:sp>
    </p:spTree>
    <p:extLst>
      <p:ext uri="{BB962C8B-B14F-4D97-AF65-F5344CB8AC3E}">
        <p14:creationId xmlns:p14="http://schemas.microsoft.com/office/powerpoint/2010/main" val="11216052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66CD6C-4067-46C2-9589-1AEDD764AD8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6A67DE9-E3C3-4E14-8478-46B51DDA7E5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81A9D3D-ED7D-410B-B809-465E269968F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9945255-E722-4BCB-94F8-F61D114DC4F0}"/>
              </a:ext>
            </a:extLst>
          </p:cNvPr>
          <p:cNvSpPr>
            <a:spLocks noGrp="1"/>
          </p:cNvSpPr>
          <p:nvPr>
            <p:ph type="dt" sz="half" idx="10"/>
          </p:nvPr>
        </p:nvSpPr>
        <p:spPr/>
        <p:txBody>
          <a:bodyPr/>
          <a:lstStyle/>
          <a:p>
            <a:fld id="{E13BD48B-7A3F-411C-A18C-4EDFC3E74661}" type="datetimeFigureOut">
              <a:rPr lang="en-GB" smtClean="0"/>
              <a:t>15/02/2023</a:t>
            </a:fld>
            <a:endParaRPr lang="en-GB"/>
          </a:p>
        </p:txBody>
      </p:sp>
      <p:sp>
        <p:nvSpPr>
          <p:cNvPr id="6" name="Footer Placeholder 5">
            <a:extLst>
              <a:ext uri="{FF2B5EF4-FFF2-40B4-BE49-F238E27FC236}">
                <a16:creationId xmlns:a16="http://schemas.microsoft.com/office/drawing/2014/main" id="{A940CDED-B0BE-429B-BBE2-171D029F0B1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B92D46C-3564-42F4-A529-3650F9825D3F}"/>
              </a:ext>
            </a:extLst>
          </p:cNvPr>
          <p:cNvSpPr>
            <a:spLocks noGrp="1"/>
          </p:cNvSpPr>
          <p:nvPr>
            <p:ph type="sldNum" sz="quarter" idx="12"/>
          </p:nvPr>
        </p:nvSpPr>
        <p:spPr/>
        <p:txBody>
          <a:bodyPr/>
          <a:lstStyle/>
          <a:p>
            <a:fld id="{D888EE67-FF0E-4029-8B97-DFC7982D5E7B}" type="slidenum">
              <a:rPr lang="en-GB" smtClean="0"/>
              <a:t>‹#›</a:t>
            </a:fld>
            <a:endParaRPr lang="en-GB"/>
          </a:p>
        </p:txBody>
      </p:sp>
    </p:spTree>
    <p:extLst>
      <p:ext uri="{BB962C8B-B14F-4D97-AF65-F5344CB8AC3E}">
        <p14:creationId xmlns:p14="http://schemas.microsoft.com/office/powerpoint/2010/main" val="853286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C2B85-582F-4E66-8471-1BA11D83E27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E8F0045-373C-4B71-9E71-05325652C6E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id="{12E5E56C-13B3-4B1C-A1AD-B6B1A51663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69A23BC-E3AF-4E40-9FF1-90D428CF693E}"/>
              </a:ext>
            </a:extLst>
          </p:cNvPr>
          <p:cNvSpPr>
            <a:spLocks noGrp="1"/>
          </p:cNvSpPr>
          <p:nvPr>
            <p:ph type="dt" sz="half" idx="10"/>
          </p:nvPr>
        </p:nvSpPr>
        <p:spPr/>
        <p:txBody>
          <a:bodyPr/>
          <a:lstStyle/>
          <a:p>
            <a:fld id="{E13BD48B-7A3F-411C-A18C-4EDFC3E74661}" type="datetimeFigureOut">
              <a:rPr lang="en-GB" smtClean="0"/>
              <a:t>15/02/2023</a:t>
            </a:fld>
            <a:endParaRPr lang="en-GB"/>
          </a:p>
        </p:txBody>
      </p:sp>
      <p:sp>
        <p:nvSpPr>
          <p:cNvPr id="6" name="Footer Placeholder 5">
            <a:extLst>
              <a:ext uri="{FF2B5EF4-FFF2-40B4-BE49-F238E27FC236}">
                <a16:creationId xmlns:a16="http://schemas.microsoft.com/office/drawing/2014/main" id="{9CAD2235-1390-4EEE-BB1E-CE54779EE42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63E7305-1082-4E0F-9749-A3756987F7BA}"/>
              </a:ext>
            </a:extLst>
          </p:cNvPr>
          <p:cNvSpPr>
            <a:spLocks noGrp="1"/>
          </p:cNvSpPr>
          <p:nvPr>
            <p:ph type="sldNum" sz="quarter" idx="12"/>
          </p:nvPr>
        </p:nvSpPr>
        <p:spPr/>
        <p:txBody>
          <a:bodyPr/>
          <a:lstStyle/>
          <a:p>
            <a:fld id="{D888EE67-FF0E-4029-8B97-DFC7982D5E7B}" type="slidenum">
              <a:rPr lang="en-GB" smtClean="0"/>
              <a:t>‹#›</a:t>
            </a:fld>
            <a:endParaRPr lang="en-GB"/>
          </a:p>
        </p:txBody>
      </p:sp>
    </p:spTree>
    <p:extLst>
      <p:ext uri="{BB962C8B-B14F-4D97-AF65-F5344CB8AC3E}">
        <p14:creationId xmlns:p14="http://schemas.microsoft.com/office/powerpoint/2010/main" val="19182763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523AF4-B70F-47AB-B7C7-FBCB2EDFA3F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11DCF7C-9030-46B3-BFBF-EC9E3D81042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950BDB6-7A3D-4D11-9BB4-907CB5888625}"/>
              </a:ext>
            </a:extLst>
          </p:cNvPr>
          <p:cNvSpPr>
            <a:spLocks noGrp="1"/>
          </p:cNvSpPr>
          <p:nvPr>
            <p:ph type="dt" sz="half" idx="10"/>
          </p:nvPr>
        </p:nvSpPr>
        <p:spPr/>
        <p:txBody>
          <a:bodyPr/>
          <a:lstStyle/>
          <a:p>
            <a:fld id="{E13BD48B-7A3F-411C-A18C-4EDFC3E74661}" type="datetimeFigureOut">
              <a:rPr lang="en-GB" smtClean="0"/>
              <a:t>15/02/2023</a:t>
            </a:fld>
            <a:endParaRPr lang="en-GB"/>
          </a:p>
        </p:txBody>
      </p:sp>
      <p:sp>
        <p:nvSpPr>
          <p:cNvPr id="5" name="Footer Placeholder 4">
            <a:extLst>
              <a:ext uri="{FF2B5EF4-FFF2-40B4-BE49-F238E27FC236}">
                <a16:creationId xmlns:a16="http://schemas.microsoft.com/office/drawing/2014/main" id="{A7980F87-EB21-4469-B316-0892F0A4A1F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ACEA410-C77D-4D7F-9D6B-7D164D489C68}"/>
              </a:ext>
            </a:extLst>
          </p:cNvPr>
          <p:cNvSpPr>
            <a:spLocks noGrp="1"/>
          </p:cNvSpPr>
          <p:nvPr>
            <p:ph type="sldNum" sz="quarter" idx="12"/>
          </p:nvPr>
        </p:nvSpPr>
        <p:spPr/>
        <p:txBody>
          <a:bodyPr/>
          <a:lstStyle/>
          <a:p>
            <a:fld id="{D888EE67-FF0E-4029-8B97-DFC7982D5E7B}" type="slidenum">
              <a:rPr lang="en-GB" smtClean="0"/>
              <a:t>‹#›</a:t>
            </a:fld>
            <a:endParaRPr lang="en-GB"/>
          </a:p>
        </p:txBody>
      </p:sp>
    </p:spTree>
    <p:extLst>
      <p:ext uri="{BB962C8B-B14F-4D97-AF65-F5344CB8AC3E}">
        <p14:creationId xmlns:p14="http://schemas.microsoft.com/office/powerpoint/2010/main" val="18473449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E67D668-AD6A-4A57-8623-FE535629FB6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4D7C733-A255-441E-9AA4-21975D0DCC68}"/>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F5FACAA-A594-4D4D-A0D5-9B950D0C4978}"/>
              </a:ext>
            </a:extLst>
          </p:cNvPr>
          <p:cNvSpPr>
            <a:spLocks noGrp="1"/>
          </p:cNvSpPr>
          <p:nvPr>
            <p:ph type="dt" sz="half" idx="10"/>
          </p:nvPr>
        </p:nvSpPr>
        <p:spPr/>
        <p:txBody>
          <a:bodyPr/>
          <a:lstStyle/>
          <a:p>
            <a:fld id="{E13BD48B-7A3F-411C-A18C-4EDFC3E74661}" type="datetimeFigureOut">
              <a:rPr lang="en-GB" smtClean="0"/>
              <a:t>15/02/2023</a:t>
            </a:fld>
            <a:endParaRPr lang="en-GB"/>
          </a:p>
        </p:txBody>
      </p:sp>
      <p:sp>
        <p:nvSpPr>
          <p:cNvPr id="5" name="Footer Placeholder 4">
            <a:extLst>
              <a:ext uri="{FF2B5EF4-FFF2-40B4-BE49-F238E27FC236}">
                <a16:creationId xmlns:a16="http://schemas.microsoft.com/office/drawing/2014/main" id="{BD4B02F4-A1B2-40CE-B351-AB27FF7827D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620952D-4B68-4AD5-AA2E-B6B6C296676E}"/>
              </a:ext>
            </a:extLst>
          </p:cNvPr>
          <p:cNvSpPr>
            <a:spLocks noGrp="1"/>
          </p:cNvSpPr>
          <p:nvPr>
            <p:ph type="sldNum" sz="quarter" idx="12"/>
          </p:nvPr>
        </p:nvSpPr>
        <p:spPr/>
        <p:txBody>
          <a:bodyPr/>
          <a:lstStyle/>
          <a:p>
            <a:fld id="{D888EE67-FF0E-4029-8B97-DFC7982D5E7B}" type="slidenum">
              <a:rPr lang="en-GB" smtClean="0"/>
              <a:t>‹#›</a:t>
            </a:fld>
            <a:endParaRPr lang="en-GB"/>
          </a:p>
        </p:txBody>
      </p:sp>
    </p:spTree>
    <p:extLst>
      <p:ext uri="{BB962C8B-B14F-4D97-AF65-F5344CB8AC3E}">
        <p14:creationId xmlns:p14="http://schemas.microsoft.com/office/powerpoint/2010/main" val="29660603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91F0769-108D-4B91-8679-6B46B0123A8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359C4A2-3205-457C-88AC-2CE9F90CBC9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2FAF884-3B15-44CA-8DB1-47960285B1A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13BD48B-7A3F-411C-A18C-4EDFC3E74661}" type="datetimeFigureOut">
              <a:rPr lang="en-GB" smtClean="0"/>
              <a:t>15/02/2023</a:t>
            </a:fld>
            <a:endParaRPr lang="en-GB"/>
          </a:p>
        </p:txBody>
      </p:sp>
      <p:sp>
        <p:nvSpPr>
          <p:cNvPr id="5" name="Footer Placeholder 4">
            <a:extLst>
              <a:ext uri="{FF2B5EF4-FFF2-40B4-BE49-F238E27FC236}">
                <a16:creationId xmlns:a16="http://schemas.microsoft.com/office/drawing/2014/main" id="{AE0CB706-74FC-4034-A7B4-9270C746FFC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121BD3A-92BC-48F0-8358-D307279425D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888EE67-FF0E-4029-8B97-DFC7982D5E7B}" type="slidenum">
              <a:rPr lang="en-GB" smtClean="0"/>
              <a:t>‹#›</a:t>
            </a:fld>
            <a:endParaRPr lang="en-GB"/>
          </a:p>
        </p:txBody>
      </p:sp>
    </p:spTree>
    <p:extLst>
      <p:ext uri="{BB962C8B-B14F-4D97-AF65-F5344CB8AC3E}">
        <p14:creationId xmlns:p14="http://schemas.microsoft.com/office/powerpoint/2010/main" val="413230023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42818C1-ED62-49BC-94CD-52847949311D}"/>
              </a:ext>
            </a:extLst>
          </p:cNvPr>
          <p:cNvSpPr/>
          <p:nvPr/>
        </p:nvSpPr>
        <p:spPr>
          <a:xfrm>
            <a:off x="123825" y="141488"/>
            <a:ext cx="11944350" cy="6611968"/>
          </a:xfrm>
          <a:prstGeom prst="rect">
            <a:avLst/>
          </a:prstGeom>
          <a:noFill/>
          <a:ln w="57150">
            <a:solidFill>
              <a:srgbClr val="72C1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598103FD-00B1-4D4D-9772-B3680135FEA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645" b="15617"/>
          <a:stretch/>
        </p:blipFill>
        <p:spPr>
          <a:xfrm>
            <a:off x="221674" y="5982417"/>
            <a:ext cx="631604" cy="658528"/>
          </a:xfrm>
          <a:prstGeom prst="rect">
            <a:avLst/>
          </a:prstGeom>
        </p:spPr>
      </p:pic>
      <p:sp>
        <p:nvSpPr>
          <p:cNvPr id="2" name="TextBox 1">
            <a:extLst>
              <a:ext uri="{FF2B5EF4-FFF2-40B4-BE49-F238E27FC236}">
                <a16:creationId xmlns:a16="http://schemas.microsoft.com/office/drawing/2014/main" id="{E6CEB6FA-7C0C-4AE6-84DF-6E0DAD39DB7F}"/>
              </a:ext>
            </a:extLst>
          </p:cNvPr>
          <p:cNvSpPr txBox="1"/>
          <p:nvPr/>
        </p:nvSpPr>
        <p:spPr>
          <a:xfrm>
            <a:off x="1679542" y="1443841"/>
            <a:ext cx="8832915" cy="2677656"/>
          </a:xfrm>
          <a:prstGeom prst="rect">
            <a:avLst/>
          </a:prstGeom>
          <a:noFill/>
        </p:spPr>
        <p:txBody>
          <a:bodyPr wrap="square" rtlCol="0">
            <a:spAutoFit/>
          </a:bodyPr>
          <a:lstStyle/>
          <a:p>
            <a:r>
              <a:rPr lang="en-US" sz="2800" b="1" dirty="0">
                <a:latin typeface="Century Gothic" panose="020B0502020202020204" pitchFamily="34" charset="0"/>
              </a:rPr>
              <a:t>Art</a:t>
            </a:r>
          </a:p>
          <a:p>
            <a:endParaRPr lang="en-US" sz="2800" b="1" dirty="0">
              <a:latin typeface="Century Gothic" panose="020B0502020202020204" pitchFamily="34" charset="0"/>
            </a:endParaRPr>
          </a:p>
          <a:p>
            <a:r>
              <a:rPr lang="en-US" sz="2800" b="1" dirty="0">
                <a:latin typeface="Century Gothic" panose="020B0502020202020204" pitchFamily="34" charset="0"/>
              </a:rPr>
              <a:t>Year 3: Landscapes</a:t>
            </a:r>
          </a:p>
          <a:p>
            <a:pPr lvl="0"/>
            <a:r>
              <a:rPr lang="en-GB" sz="2800" dirty="0">
                <a:latin typeface="Century Gothic" panose="020B0502020202020204" pitchFamily="34" charset="0"/>
              </a:rPr>
              <a:t>LO: To further explore surrealism</a:t>
            </a:r>
          </a:p>
          <a:p>
            <a:r>
              <a:rPr lang="en-GB" sz="2800" dirty="0">
                <a:latin typeface="Century Gothic" panose="020B0502020202020204" pitchFamily="34" charset="0"/>
              </a:rPr>
              <a:t>SO: To create a surreal foreground for a landscape, using perspective</a:t>
            </a:r>
            <a:endParaRPr lang="en-GB" sz="4000" dirty="0">
              <a:latin typeface="Century Gothic" panose="020B05020202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921567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E996D2-9966-4CBB-BA2F-D1D25D381659}"/>
              </a:ext>
            </a:extLst>
          </p:cNvPr>
          <p:cNvSpPr>
            <a:spLocks noGrp="1"/>
          </p:cNvSpPr>
          <p:nvPr>
            <p:ph type="title"/>
          </p:nvPr>
        </p:nvSpPr>
        <p:spPr/>
        <p:txBody>
          <a:bodyPr/>
          <a:lstStyle/>
          <a:p>
            <a:r>
              <a:rPr lang="en-US" dirty="0">
                <a:latin typeface="Century Gothic" panose="020B0502020202020204" pitchFamily="34" charset="0"/>
              </a:rPr>
              <a:t>Recall</a:t>
            </a:r>
            <a:endParaRPr lang="en-GB" dirty="0">
              <a:latin typeface="Century Gothic" panose="020B0502020202020204" pitchFamily="34" charset="0"/>
            </a:endParaRPr>
          </a:p>
        </p:txBody>
      </p:sp>
      <p:pic>
        <p:nvPicPr>
          <p:cNvPr id="6" name="Picture 5">
            <a:extLst>
              <a:ext uri="{FF2B5EF4-FFF2-40B4-BE49-F238E27FC236}">
                <a16:creationId xmlns:a16="http://schemas.microsoft.com/office/drawing/2014/main" id="{61666EBB-E260-4666-9385-2D0BB8FDE0D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91317" y="575145"/>
            <a:ext cx="841060" cy="841060"/>
          </a:xfrm>
          <a:prstGeom prst="rect">
            <a:avLst/>
          </a:prstGeom>
        </p:spPr>
      </p:pic>
      <p:sp>
        <p:nvSpPr>
          <p:cNvPr id="15" name="Content Placeholder 2">
            <a:extLst>
              <a:ext uri="{FF2B5EF4-FFF2-40B4-BE49-F238E27FC236}">
                <a16:creationId xmlns:a16="http://schemas.microsoft.com/office/drawing/2014/main" id="{596FB63B-FF34-4A86-88BC-111791A43696}"/>
              </a:ext>
            </a:extLst>
          </p:cNvPr>
          <p:cNvSpPr>
            <a:spLocks noGrp="1"/>
          </p:cNvSpPr>
          <p:nvPr>
            <p:ph idx="1"/>
          </p:nvPr>
        </p:nvSpPr>
        <p:spPr>
          <a:xfrm>
            <a:off x="838200" y="1566133"/>
            <a:ext cx="10515600" cy="4351338"/>
          </a:xfrm>
        </p:spPr>
        <p:txBody>
          <a:bodyPr>
            <a:normAutofit/>
          </a:bodyPr>
          <a:lstStyle/>
          <a:p>
            <a:pPr marL="514350" indent="-514350">
              <a:buAutoNum type="arabicPeriod"/>
            </a:pPr>
            <a:r>
              <a:rPr lang="en-US" dirty="0">
                <a:latin typeface="Century Gothic" panose="020B0502020202020204" pitchFamily="34" charset="0"/>
              </a:rPr>
              <a:t>Who started the surrealist movement?</a:t>
            </a:r>
          </a:p>
          <a:p>
            <a:pPr marL="514350" indent="-514350">
              <a:buAutoNum type="arabicPeriod"/>
            </a:pPr>
            <a:endParaRPr lang="en-US" dirty="0">
              <a:latin typeface="Century Gothic" panose="020B0502020202020204" pitchFamily="34" charset="0"/>
            </a:endParaRPr>
          </a:p>
          <a:p>
            <a:pPr marL="514350" indent="-514350">
              <a:buAutoNum type="arabicPeriod"/>
            </a:pPr>
            <a:endParaRPr lang="en-US" dirty="0">
              <a:latin typeface="Century Gothic" panose="020B0502020202020204" pitchFamily="34" charset="0"/>
            </a:endParaRPr>
          </a:p>
          <a:p>
            <a:pPr marL="0" indent="0">
              <a:buNone/>
            </a:pPr>
            <a:r>
              <a:rPr lang="en-US" dirty="0">
                <a:latin typeface="Century Gothic" panose="020B0502020202020204" pitchFamily="34" charset="0"/>
              </a:rPr>
              <a:t>2. In which decade did surrealism begin?</a:t>
            </a:r>
          </a:p>
          <a:p>
            <a:pPr marL="0" indent="0">
              <a:buNone/>
            </a:pPr>
            <a:endParaRPr lang="en-US" dirty="0">
              <a:latin typeface="Century Gothic" panose="020B0502020202020204" pitchFamily="34" charset="0"/>
            </a:endParaRPr>
          </a:p>
          <a:p>
            <a:pPr marL="0" indent="0">
              <a:buNone/>
            </a:pPr>
            <a:endParaRPr lang="en-US" dirty="0">
              <a:latin typeface="Century Gothic" panose="020B0502020202020204" pitchFamily="34" charset="0"/>
            </a:endParaRPr>
          </a:p>
          <a:p>
            <a:pPr marL="0" indent="0">
              <a:buNone/>
            </a:pPr>
            <a:r>
              <a:rPr lang="en-US" dirty="0">
                <a:latin typeface="Century Gothic" panose="020B0502020202020204" pitchFamily="34" charset="0"/>
              </a:rPr>
              <a:t>3. Approximately what year did surrealism end?</a:t>
            </a:r>
          </a:p>
        </p:txBody>
      </p:sp>
      <p:sp>
        <p:nvSpPr>
          <p:cNvPr id="16" name="TextBox 15">
            <a:extLst>
              <a:ext uri="{FF2B5EF4-FFF2-40B4-BE49-F238E27FC236}">
                <a16:creationId xmlns:a16="http://schemas.microsoft.com/office/drawing/2014/main" id="{49919AF1-14B9-448A-823C-957FE46FE55C}"/>
              </a:ext>
            </a:extLst>
          </p:cNvPr>
          <p:cNvSpPr txBox="1"/>
          <p:nvPr/>
        </p:nvSpPr>
        <p:spPr>
          <a:xfrm>
            <a:off x="838200" y="2323738"/>
            <a:ext cx="9003632" cy="646331"/>
          </a:xfrm>
          <a:prstGeom prst="rect">
            <a:avLst/>
          </a:prstGeom>
          <a:noFill/>
        </p:spPr>
        <p:txBody>
          <a:bodyPr wrap="square" rtlCol="0">
            <a:spAutoFit/>
          </a:bodyPr>
          <a:lstStyle/>
          <a:p>
            <a:pPr marL="342900" indent="-342900">
              <a:buAutoNum type="alphaLcParenR"/>
            </a:pPr>
            <a:r>
              <a:rPr lang="en-US" dirty="0">
                <a:latin typeface="Century Gothic" panose="020B0502020202020204" pitchFamily="34" charset="0"/>
              </a:rPr>
              <a:t>Sir </a:t>
            </a:r>
            <a:r>
              <a:rPr lang="en-US" dirty="0" err="1">
                <a:latin typeface="Century Gothic" panose="020B0502020202020204" pitchFamily="34" charset="0"/>
              </a:rPr>
              <a:t>Septimus</a:t>
            </a:r>
            <a:r>
              <a:rPr lang="en-US" dirty="0">
                <a:latin typeface="Century Gothic" panose="020B0502020202020204" pitchFamily="34" charset="0"/>
              </a:rPr>
              <a:t> Surreal		b) Salvador Dali</a:t>
            </a:r>
          </a:p>
          <a:p>
            <a:r>
              <a:rPr lang="en-US" dirty="0">
                <a:latin typeface="Century Gothic" panose="020B0502020202020204" pitchFamily="34" charset="0"/>
              </a:rPr>
              <a:t>c) Andre Breton				</a:t>
            </a:r>
          </a:p>
        </p:txBody>
      </p:sp>
      <p:sp>
        <p:nvSpPr>
          <p:cNvPr id="17" name="TextBox 16">
            <a:extLst>
              <a:ext uri="{FF2B5EF4-FFF2-40B4-BE49-F238E27FC236}">
                <a16:creationId xmlns:a16="http://schemas.microsoft.com/office/drawing/2014/main" id="{ECAC82C4-5606-4E88-9432-CB5E421B0EFE}"/>
              </a:ext>
            </a:extLst>
          </p:cNvPr>
          <p:cNvSpPr txBox="1"/>
          <p:nvPr/>
        </p:nvSpPr>
        <p:spPr>
          <a:xfrm>
            <a:off x="838200" y="3668593"/>
            <a:ext cx="11598442" cy="646331"/>
          </a:xfrm>
          <a:prstGeom prst="rect">
            <a:avLst/>
          </a:prstGeom>
          <a:noFill/>
        </p:spPr>
        <p:txBody>
          <a:bodyPr wrap="square" rtlCol="0">
            <a:spAutoFit/>
          </a:bodyPr>
          <a:lstStyle/>
          <a:p>
            <a:pPr marL="342900" indent="-342900">
              <a:buAutoNum type="alphaLcParenR"/>
            </a:pPr>
            <a:r>
              <a:rPr lang="en-US" dirty="0">
                <a:latin typeface="Century Gothic" panose="020B0502020202020204" pitchFamily="34" charset="0"/>
              </a:rPr>
              <a:t>1850s		c) 1950s</a:t>
            </a:r>
          </a:p>
          <a:p>
            <a:pPr marL="342900" indent="-342900">
              <a:buAutoNum type="alphaLcParenR"/>
            </a:pPr>
            <a:r>
              <a:rPr lang="en-US" dirty="0">
                <a:latin typeface="Century Gothic" panose="020B0502020202020204" pitchFamily="34" charset="0"/>
              </a:rPr>
              <a:t>1920s		d) 1970s</a:t>
            </a:r>
          </a:p>
        </p:txBody>
      </p:sp>
      <p:sp>
        <p:nvSpPr>
          <p:cNvPr id="23" name="TextBox 22">
            <a:extLst>
              <a:ext uri="{FF2B5EF4-FFF2-40B4-BE49-F238E27FC236}">
                <a16:creationId xmlns:a16="http://schemas.microsoft.com/office/drawing/2014/main" id="{9D121893-9D7E-4622-97FB-614C3CB8EED8}"/>
              </a:ext>
            </a:extLst>
          </p:cNvPr>
          <p:cNvSpPr txBox="1"/>
          <p:nvPr/>
        </p:nvSpPr>
        <p:spPr>
          <a:xfrm>
            <a:off x="838200" y="5072529"/>
            <a:ext cx="5153526" cy="1200329"/>
          </a:xfrm>
          <a:prstGeom prst="rect">
            <a:avLst/>
          </a:prstGeom>
          <a:noFill/>
        </p:spPr>
        <p:txBody>
          <a:bodyPr wrap="square" rtlCol="0">
            <a:spAutoFit/>
          </a:bodyPr>
          <a:lstStyle/>
          <a:p>
            <a:pPr marL="342900" indent="-342900">
              <a:buAutoNum type="alphaLcParenR"/>
            </a:pPr>
            <a:r>
              <a:rPr lang="en-US" dirty="0">
                <a:latin typeface="Century Gothic" panose="020B0502020202020204" pitchFamily="34" charset="0"/>
              </a:rPr>
              <a:t>1966</a:t>
            </a:r>
          </a:p>
          <a:p>
            <a:pPr marL="342900" indent="-342900">
              <a:buAutoNum type="alphaLcParenR"/>
            </a:pPr>
            <a:r>
              <a:rPr lang="en-US" dirty="0">
                <a:latin typeface="Century Gothic" panose="020B0502020202020204" pitchFamily="34" charset="0"/>
              </a:rPr>
              <a:t>It has not ended</a:t>
            </a:r>
          </a:p>
          <a:p>
            <a:pPr marL="342900" indent="-342900">
              <a:buAutoNum type="alphaLcParenR"/>
            </a:pPr>
            <a:r>
              <a:rPr lang="en-US" dirty="0">
                <a:latin typeface="Century Gothic" panose="020B0502020202020204" pitchFamily="34" charset="0"/>
              </a:rPr>
              <a:t>1988</a:t>
            </a:r>
          </a:p>
          <a:p>
            <a:pPr marL="342900" indent="-342900">
              <a:buAutoNum type="alphaLcParenR"/>
            </a:pPr>
            <a:r>
              <a:rPr lang="en-US" dirty="0">
                <a:latin typeface="Century Gothic" panose="020B0502020202020204" pitchFamily="34" charset="0"/>
              </a:rPr>
              <a:t>1924</a:t>
            </a:r>
            <a:endParaRPr lang="en-GB" dirty="0">
              <a:latin typeface="Century Gothic" panose="020B0502020202020204" pitchFamily="34" charset="0"/>
            </a:endParaRPr>
          </a:p>
        </p:txBody>
      </p:sp>
    </p:spTree>
    <p:extLst>
      <p:ext uri="{BB962C8B-B14F-4D97-AF65-F5344CB8AC3E}">
        <p14:creationId xmlns:p14="http://schemas.microsoft.com/office/powerpoint/2010/main" val="26186162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8B93772A-47A9-4667-996B-60D048A6E0F7}"/>
              </a:ext>
            </a:extLst>
          </p:cNvPr>
          <p:cNvSpPr txBox="1">
            <a:spLocks/>
          </p:cNvSpPr>
          <p:nvPr/>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a:latin typeface="Century Gothic" panose="020B0502020202020204" pitchFamily="34" charset="0"/>
              </a:rPr>
              <a:t>Model</a:t>
            </a:r>
            <a:endParaRPr lang="en-GB" sz="4000" dirty="0">
              <a:latin typeface="Century Gothic" panose="020B0502020202020204" pitchFamily="34" charset="0"/>
            </a:endParaRPr>
          </a:p>
        </p:txBody>
      </p:sp>
      <p:pic>
        <p:nvPicPr>
          <p:cNvPr id="12" name="Picture 11">
            <a:extLst>
              <a:ext uri="{FF2B5EF4-FFF2-40B4-BE49-F238E27FC236}">
                <a16:creationId xmlns:a16="http://schemas.microsoft.com/office/drawing/2014/main" id="{45BC047D-C223-497B-AD0C-1A0A06CE186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09494" y="574221"/>
            <a:ext cx="905522" cy="907370"/>
          </a:xfrm>
          <a:prstGeom prst="rect">
            <a:avLst/>
          </a:prstGeom>
        </p:spPr>
      </p:pic>
      <p:sp>
        <p:nvSpPr>
          <p:cNvPr id="13" name="Title 1">
            <a:extLst>
              <a:ext uri="{FF2B5EF4-FFF2-40B4-BE49-F238E27FC236}">
                <a16:creationId xmlns:a16="http://schemas.microsoft.com/office/drawing/2014/main" id="{C2D8754F-83B9-43AA-9232-792645A65993}"/>
              </a:ext>
            </a:extLst>
          </p:cNvPr>
          <p:cNvSpPr txBox="1">
            <a:spLocks/>
          </p:cNvSpPr>
          <p:nvPr/>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a:latin typeface="Century Gothic" panose="020B0502020202020204" pitchFamily="34" charset="0"/>
              </a:rPr>
              <a:t>Model</a:t>
            </a:r>
            <a:endParaRPr lang="en-GB" sz="4000" dirty="0">
              <a:latin typeface="Century Gothic" panose="020B0502020202020204" pitchFamily="34" charset="0"/>
            </a:endParaRPr>
          </a:p>
        </p:txBody>
      </p:sp>
      <p:pic>
        <p:nvPicPr>
          <p:cNvPr id="14" name="Picture 13">
            <a:extLst>
              <a:ext uri="{FF2B5EF4-FFF2-40B4-BE49-F238E27FC236}">
                <a16:creationId xmlns:a16="http://schemas.microsoft.com/office/drawing/2014/main" id="{688FB79D-9A66-4610-930C-624524515FB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09494" y="574221"/>
            <a:ext cx="905522" cy="907370"/>
          </a:xfrm>
          <a:prstGeom prst="rect">
            <a:avLst/>
          </a:prstGeom>
        </p:spPr>
      </p:pic>
      <p:sp>
        <p:nvSpPr>
          <p:cNvPr id="5" name="Rectangle 4"/>
          <p:cNvSpPr/>
          <p:nvPr/>
        </p:nvSpPr>
        <p:spPr>
          <a:xfrm>
            <a:off x="3907960" y="1803646"/>
            <a:ext cx="3427541" cy="769441"/>
          </a:xfrm>
          <a:prstGeom prst="rect">
            <a:avLst/>
          </a:prstGeom>
        </p:spPr>
        <p:txBody>
          <a:bodyPr wrap="none">
            <a:spAutoFit/>
          </a:bodyPr>
          <a:lstStyle/>
          <a:p>
            <a:r>
              <a:rPr lang="en-GB" sz="4400" dirty="0">
                <a:latin typeface="Century Gothic" panose="020B0502020202020204" pitchFamily="34" charset="0"/>
              </a:rPr>
              <a:t>SURREALISM</a:t>
            </a:r>
          </a:p>
        </p:txBody>
      </p:sp>
      <p:pic>
        <p:nvPicPr>
          <p:cNvPr id="6" name="Picture 5"/>
          <p:cNvPicPr>
            <a:picLocks noChangeAspect="1"/>
          </p:cNvPicPr>
          <p:nvPr/>
        </p:nvPicPr>
        <p:blipFill>
          <a:blip r:embed="rId4"/>
          <a:stretch>
            <a:fillRect/>
          </a:stretch>
        </p:blipFill>
        <p:spPr>
          <a:xfrm>
            <a:off x="7645066" y="365125"/>
            <a:ext cx="3543300" cy="2543175"/>
          </a:xfrm>
          <a:prstGeom prst="rect">
            <a:avLst/>
          </a:prstGeom>
        </p:spPr>
      </p:pic>
      <p:sp>
        <p:nvSpPr>
          <p:cNvPr id="7" name="Rectangle 6"/>
          <p:cNvSpPr/>
          <p:nvPr/>
        </p:nvSpPr>
        <p:spPr>
          <a:xfrm>
            <a:off x="7553373" y="2988603"/>
            <a:ext cx="3634993" cy="646331"/>
          </a:xfrm>
          <a:prstGeom prst="rect">
            <a:avLst/>
          </a:prstGeom>
        </p:spPr>
        <p:txBody>
          <a:bodyPr wrap="square">
            <a:spAutoFit/>
          </a:bodyPr>
          <a:lstStyle/>
          <a:p>
            <a:r>
              <a:rPr lang="en-US" dirty="0">
                <a:latin typeface="Century Gothic" panose="020B0502020202020204" pitchFamily="34" charset="0"/>
              </a:rPr>
              <a:t>Joan </a:t>
            </a:r>
            <a:r>
              <a:rPr lang="en-US" dirty="0" err="1">
                <a:latin typeface="Century Gothic" panose="020B0502020202020204" pitchFamily="34" charset="0"/>
              </a:rPr>
              <a:t>Miró</a:t>
            </a:r>
            <a:r>
              <a:rPr lang="en-US" dirty="0">
                <a:latin typeface="Century Gothic" panose="020B0502020202020204" pitchFamily="34" charset="0"/>
              </a:rPr>
              <a:t>: Carnival of Harlequin (1924-25)</a:t>
            </a:r>
            <a:endParaRPr lang="en-GB" dirty="0">
              <a:latin typeface="Century Gothic" panose="020B0502020202020204" pitchFamily="34" charset="0"/>
            </a:endParaRPr>
          </a:p>
        </p:txBody>
      </p:sp>
      <p:pic>
        <p:nvPicPr>
          <p:cNvPr id="8" name="Picture 7"/>
          <p:cNvPicPr>
            <a:picLocks noChangeAspect="1"/>
          </p:cNvPicPr>
          <p:nvPr/>
        </p:nvPicPr>
        <p:blipFill>
          <a:blip r:embed="rId5"/>
          <a:stretch>
            <a:fillRect/>
          </a:stretch>
        </p:blipFill>
        <p:spPr>
          <a:xfrm>
            <a:off x="4451193" y="3089568"/>
            <a:ext cx="2667000" cy="3390900"/>
          </a:xfrm>
          <a:prstGeom prst="rect">
            <a:avLst/>
          </a:prstGeom>
        </p:spPr>
      </p:pic>
      <p:sp>
        <p:nvSpPr>
          <p:cNvPr id="15" name="Rectangle 14"/>
          <p:cNvSpPr/>
          <p:nvPr/>
        </p:nvSpPr>
        <p:spPr>
          <a:xfrm>
            <a:off x="7335501" y="5834137"/>
            <a:ext cx="3634993" cy="646331"/>
          </a:xfrm>
          <a:prstGeom prst="rect">
            <a:avLst/>
          </a:prstGeom>
        </p:spPr>
        <p:txBody>
          <a:bodyPr wrap="square">
            <a:spAutoFit/>
          </a:bodyPr>
          <a:lstStyle/>
          <a:p>
            <a:r>
              <a:rPr lang="en-US" dirty="0">
                <a:latin typeface="Century Gothic" panose="020B0502020202020204" pitchFamily="34" charset="0"/>
              </a:rPr>
              <a:t>Rene Magritte: The Human Condition (1933)</a:t>
            </a:r>
            <a:endParaRPr lang="en-GB" dirty="0">
              <a:latin typeface="Century Gothic" panose="020B0502020202020204" pitchFamily="34" charset="0"/>
            </a:endParaRPr>
          </a:p>
        </p:txBody>
      </p:sp>
      <p:pic>
        <p:nvPicPr>
          <p:cNvPr id="10" name="Picture 9"/>
          <p:cNvPicPr>
            <a:picLocks noChangeAspect="1"/>
          </p:cNvPicPr>
          <p:nvPr/>
        </p:nvPicPr>
        <p:blipFill>
          <a:blip r:embed="rId6"/>
          <a:stretch>
            <a:fillRect/>
          </a:stretch>
        </p:blipFill>
        <p:spPr>
          <a:xfrm>
            <a:off x="684210" y="1690687"/>
            <a:ext cx="2915761" cy="3645591"/>
          </a:xfrm>
          <a:prstGeom prst="rect">
            <a:avLst/>
          </a:prstGeom>
        </p:spPr>
      </p:pic>
      <p:sp>
        <p:nvSpPr>
          <p:cNvPr id="16" name="Rectangle 15"/>
          <p:cNvSpPr/>
          <p:nvPr/>
        </p:nvSpPr>
        <p:spPr>
          <a:xfrm>
            <a:off x="684210" y="5557138"/>
            <a:ext cx="3069589" cy="923330"/>
          </a:xfrm>
          <a:prstGeom prst="rect">
            <a:avLst/>
          </a:prstGeom>
        </p:spPr>
        <p:txBody>
          <a:bodyPr wrap="square">
            <a:spAutoFit/>
          </a:bodyPr>
          <a:lstStyle/>
          <a:p>
            <a:r>
              <a:rPr lang="en-GB" dirty="0">
                <a:latin typeface="Century Gothic" panose="020B0502020202020204" pitchFamily="34" charset="0"/>
              </a:rPr>
              <a:t>“Lullaby of Uncle Magritte” (2016), Michael Cheval</a:t>
            </a:r>
          </a:p>
        </p:txBody>
      </p:sp>
    </p:spTree>
    <p:extLst>
      <p:ext uri="{BB962C8B-B14F-4D97-AF65-F5344CB8AC3E}">
        <p14:creationId xmlns:p14="http://schemas.microsoft.com/office/powerpoint/2010/main" val="456171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93772A-47A9-4667-996B-60D048A6E0F7}"/>
              </a:ext>
            </a:extLst>
          </p:cNvPr>
          <p:cNvSpPr>
            <a:spLocks noGrp="1"/>
          </p:cNvSpPr>
          <p:nvPr>
            <p:ph type="title"/>
          </p:nvPr>
        </p:nvSpPr>
        <p:spPr/>
        <p:txBody>
          <a:bodyPr>
            <a:normAutofit/>
          </a:bodyPr>
          <a:lstStyle/>
          <a:p>
            <a:r>
              <a:rPr lang="en-US" sz="4000" dirty="0">
                <a:latin typeface="Century Gothic" panose="020B0502020202020204" pitchFamily="34" charset="0"/>
              </a:rPr>
              <a:t>Model</a:t>
            </a:r>
            <a:endParaRPr lang="en-GB" sz="4000" dirty="0">
              <a:latin typeface="Century Gothic" panose="020B0502020202020204" pitchFamily="34" charset="0"/>
            </a:endParaRPr>
          </a:p>
        </p:txBody>
      </p:sp>
      <p:pic>
        <p:nvPicPr>
          <p:cNvPr id="4" name="Picture 3">
            <a:extLst>
              <a:ext uri="{FF2B5EF4-FFF2-40B4-BE49-F238E27FC236}">
                <a16:creationId xmlns:a16="http://schemas.microsoft.com/office/drawing/2014/main" id="{F5F78CEC-4FEE-461E-9E2C-1882EE6E956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32194" y="574221"/>
            <a:ext cx="905522" cy="907370"/>
          </a:xfrm>
          <a:prstGeom prst="rect">
            <a:avLst/>
          </a:prstGeom>
        </p:spPr>
      </p:pic>
      <p:pic>
        <p:nvPicPr>
          <p:cNvPr id="8" name="Picture 7"/>
          <p:cNvPicPr>
            <a:picLocks noChangeAspect="1"/>
          </p:cNvPicPr>
          <p:nvPr/>
        </p:nvPicPr>
        <p:blipFill>
          <a:blip r:embed="rId4"/>
          <a:stretch>
            <a:fillRect/>
          </a:stretch>
        </p:blipFill>
        <p:spPr>
          <a:xfrm>
            <a:off x="4020324" y="750135"/>
            <a:ext cx="7333476" cy="5205496"/>
          </a:xfrm>
          <a:prstGeom prst="rect">
            <a:avLst/>
          </a:prstGeom>
        </p:spPr>
      </p:pic>
      <p:sp>
        <p:nvSpPr>
          <p:cNvPr id="9" name="Rectangle 8"/>
          <p:cNvSpPr/>
          <p:nvPr/>
        </p:nvSpPr>
        <p:spPr>
          <a:xfrm>
            <a:off x="738248" y="3352883"/>
            <a:ext cx="2799468" cy="830997"/>
          </a:xfrm>
          <a:prstGeom prst="rect">
            <a:avLst/>
          </a:prstGeom>
        </p:spPr>
        <p:txBody>
          <a:bodyPr wrap="square">
            <a:spAutoFit/>
          </a:bodyPr>
          <a:lstStyle/>
          <a:p>
            <a:r>
              <a:rPr lang="en-US" sz="2400" dirty="0">
                <a:latin typeface="Century Gothic" panose="020B0502020202020204" pitchFamily="34" charset="0"/>
              </a:rPr>
              <a:t>The Tilled Field - Joan Miro</a:t>
            </a:r>
            <a:endParaRPr lang="en-GB" sz="2400" dirty="0">
              <a:latin typeface="Century Gothic" panose="020B0502020202020204" pitchFamily="34" charset="0"/>
            </a:endParaRPr>
          </a:p>
        </p:txBody>
      </p:sp>
    </p:spTree>
    <p:extLst>
      <p:ext uri="{BB962C8B-B14F-4D97-AF65-F5344CB8AC3E}">
        <p14:creationId xmlns:p14="http://schemas.microsoft.com/office/powerpoint/2010/main" val="31191714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93772A-47A9-4667-996B-60D048A6E0F7}"/>
              </a:ext>
            </a:extLst>
          </p:cNvPr>
          <p:cNvSpPr>
            <a:spLocks noGrp="1"/>
          </p:cNvSpPr>
          <p:nvPr>
            <p:ph type="title"/>
          </p:nvPr>
        </p:nvSpPr>
        <p:spPr/>
        <p:txBody>
          <a:bodyPr>
            <a:normAutofit/>
          </a:bodyPr>
          <a:lstStyle/>
          <a:p>
            <a:r>
              <a:rPr lang="en-US" sz="4000" dirty="0">
                <a:latin typeface="Century Gothic" panose="020B0502020202020204" pitchFamily="34" charset="0"/>
              </a:rPr>
              <a:t>Model</a:t>
            </a:r>
            <a:endParaRPr lang="en-GB" sz="4000" dirty="0">
              <a:latin typeface="Century Gothic" panose="020B0502020202020204" pitchFamily="34" charset="0"/>
            </a:endParaRPr>
          </a:p>
        </p:txBody>
      </p:sp>
      <p:pic>
        <p:nvPicPr>
          <p:cNvPr id="8" name="Picture 7">
            <a:extLst>
              <a:ext uri="{FF2B5EF4-FFF2-40B4-BE49-F238E27FC236}">
                <a16:creationId xmlns:a16="http://schemas.microsoft.com/office/drawing/2014/main" id="{45BC047D-C223-497B-AD0C-1A0A06CE186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09494" y="574221"/>
            <a:ext cx="905522" cy="907370"/>
          </a:xfrm>
          <a:prstGeom prst="rect">
            <a:avLst/>
          </a:prstGeom>
        </p:spPr>
      </p:pic>
      <p:sp>
        <p:nvSpPr>
          <p:cNvPr id="7" name="Title 1">
            <a:extLst>
              <a:ext uri="{FF2B5EF4-FFF2-40B4-BE49-F238E27FC236}">
                <a16:creationId xmlns:a16="http://schemas.microsoft.com/office/drawing/2014/main" id="{C2D8754F-83B9-43AA-9232-792645A65993}"/>
              </a:ext>
            </a:extLst>
          </p:cNvPr>
          <p:cNvSpPr txBox="1">
            <a:spLocks/>
          </p:cNvSpPr>
          <p:nvPr/>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a:latin typeface="Century Gothic" panose="020B0502020202020204" pitchFamily="34" charset="0"/>
              </a:rPr>
              <a:t>Model</a:t>
            </a:r>
            <a:endParaRPr lang="en-GB" sz="4000" dirty="0">
              <a:latin typeface="Century Gothic" panose="020B0502020202020204" pitchFamily="34" charset="0"/>
            </a:endParaRPr>
          </a:p>
        </p:txBody>
      </p:sp>
      <p:pic>
        <p:nvPicPr>
          <p:cNvPr id="9" name="Picture 8">
            <a:extLst>
              <a:ext uri="{FF2B5EF4-FFF2-40B4-BE49-F238E27FC236}">
                <a16:creationId xmlns:a16="http://schemas.microsoft.com/office/drawing/2014/main" id="{688FB79D-9A66-4610-930C-624524515FB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09494" y="574221"/>
            <a:ext cx="905522" cy="907370"/>
          </a:xfrm>
          <a:prstGeom prst="rect">
            <a:avLst/>
          </a:prstGeom>
        </p:spPr>
      </p:pic>
      <p:pic>
        <p:nvPicPr>
          <p:cNvPr id="6" name="Picture 5"/>
          <p:cNvPicPr>
            <a:picLocks noChangeAspect="1"/>
          </p:cNvPicPr>
          <p:nvPr/>
        </p:nvPicPr>
        <p:blipFill>
          <a:blip r:embed="rId4"/>
          <a:stretch>
            <a:fillRect/>
          </a:stretch>
        </p:blipFill>
        <p:spPr>
          <a:xfrm>
            <a:off x="4114798" y="658442"/>
            <a:ext cx="7389288" cy="5441568"/>
          </a:xfrm>
          <a:prstGeom prst="rect">
            <a:avLst/>
          </a:prstGeom>
        </p:spPr>
      </p:pic>
      <p:sp>
        <p:nvSpPr>
          <p:cNvPr id="10" name="Rectangle 9"/>
          <p:cNvSpPr/>
          <p:nvPr/>
        </p:nvSpPr>
        <p:spPr>
          <a:xfrm>
            <a:off x="503739" y="2963727"/>
            <a:ext cx="3262146" cy="830997"/>
          </a:xfrm>
          <a:prstGeom prst="rect">
            <a:avLst/>
          </a:prstGeom>
        </p:spPr>
        <p:txBody>
          <a:bodyPr wrap="square">
            <a:spAutoFit/>
          </a:bodyPr>
          <a:lstStyle/>
          <a:p>
            <a:r>
              <a:rPr lang="en-US" sz="2400" dirty="0">
                <a:latin typeface="Century Gothic" panose="020B0502020202020204" pitchFamily="34" charset="0"/>
              </a:rPr>
              <a:t>The Persistence of Memory (1931)</a:t>
            </a:r>
            <a:endParaRPr lang="en-GB" sz="2400" dirty="0">
              <a:latin typeface="Century Gothic" panose="020B0502020202020204" pitchFamily="34" charset="0"/>
            </a:endParaRPr>
          </a:p>
        </p:txBody>
      </p:sp>
    </p:spTree>
    <p:extLst>
      <p:ext uri="{BB962C8B-B14F-4D97-AF65-F5344CB8AC3E}">
        <p14:creationId xmlns:p14="http://schemas.microsoft.com/office/powerpoint/2010/main" val="8941373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93772A-47A9-4667-996B-60D048A6E0F7}"/>
              </a:ext>
            </a:extLst>
          </p:cNvPr>
          <p:cNvSpPr>
            <a:spLocks noGrp="1"/>
          </p:cNvSpPr>
          <p:nvPr>
            <p:ph type="title"/>
          </p:nvPr>
        </p:nvSpPr>
        <p:spPr/>
        <p:txBody>
          <a:bodyPr>
            <a:normAutofit/>
          </a:bodyPr>
          <a:lstStyle/>
          <a:p>
            <a:r>
              <a:rPr lang="en-US" sz="4000" dirty="0">
                <a:latin typeface="Century Gothic" panose="020B0502020202020204" pitchFamily="34" charset="0"/>
              </a:rPr>
              <a:t>Model</a:t>
            </a:r>
            <a:endParaRPr lang="en-GB" sz="4000" dirty="0">
              <a:latin typeface="Century Gothic" panose="020B0502020202020204" pitchFamily="34" charset="0"/>
            </a:endParaRPr>
          </a:p>
        </p:txBody>
      </p:sp>
      <p:pic>
        <p:nvPicPr>
          <p:cNvPr id="4" name="Picture 3">
            <a:extLst>
              <a:ext uri="{FF2B5EF4-FFF2-40B4-BE49-F238E27FC236}">
                <a16:creationId xmlns:a16="http://schemas.microsoft.com/office/drawing/2014/main" id="{F5F78CEC-4FEE-461E-9E2C-1882EE6E956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32194" y="574221"/>
            <a:ext cx="905522" cy="907370"/>
          </a:xfrm>
          <a:prstGeom prst="rect">
            <a:avLst/>
          </a:prstGeom>
        </p:spPr>
      </p:pic>
      <p:sp>
        <p:nvSpPr>
          <p:cNvPr id="16" name="AutoShape 2" descr="Soft Construction with Boiled Beans (Premonition of Civil War) - Wikipedi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9" name="Picture 18"/>
          <p:cNvPicPr>
            <a:picLocks noChangeAspect="1"/>
          </p:cNvPicPr>
          <p:nvPr/>
        </p:nvPicPr>
        <p:blipFill>
          <a:blip r:embed="rId4"/>
          <a:stretch>
            <a:fillRect/>
          </a:stretch>
        </p:blipFill>
        <p:spPr>
          <a:xfrm>
            <a:off x="3816684" y="1147178"/>
            <a:ext cx="8020785" cy="5012991"/>
          </a:xfrm>
          <a:prstGeom prst="rect">
            <a:avLst/>
          </a:prstGeom>
        </p:spPr>
      </p:pic>
    </p:spTree>
    <p:extLst>
      <p:ext uri="{BB962C8B-B14F-4D97-AF65-F5344CB8AC3E}">
        <p14:creationId xmlns:p14="http://schemas.microsoft.com/office/powerpoint/2010/main" val="35833099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93772A-47A9-4667-996B-60D048A6E0F7}"/>
              </a:ext>
            </a:extLst>
          </p:cNvPr>
          <p:cNvSpPr>
            <a:spLocks noGrp="1"/>
          </p:cNvSpPr>
          <p:nvPr>
            <p:ph type="title"/>
          </p:nvPr>
        </p:nvSpPr>
        <p:spPr/>
        <p:txBody>
          <a:bodyPr>
            <a:normAutofit/>
          </a:bodyPr>
          <a:lstStyle/>
          <a:p>
            <a:r>
              <a:rPr lang="en-US" sz="4000" dirty="0">
                <a:latin typeface="Century Gothic" panose="020B0502020202020204" pitchFamily="34" charset="0"/>
              </a:rPr>
              <a:t>Model</a:t>
            </a:r>
            <a:endParaRPr lang="en-GB" sz="4000" dirty="0">
              <a:latin typeface="Century Gothic" panose="020B0502020202020204" pitchFamily="34" charset="0"/>
            </a:endParaRPr>
          </a:p>
        </p:txBody>
      </p:sp>
      <p:pic>
        <p:nvPicPr>
          <p:cNvPr id="8" name="Picture 7">
            <a:extLst>
              <a:ext uri="{FF2B5EF4-FFF2-40B4-BE49-F238E27FC236}">
                <a16:creationId xmlns:a16="http://schemas.microsoft.com/office/drawing/2014/main" id="{45BC047D-C223-497B-AD0C-1A0A06CE186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09494" y="574221"/>
            <a:ext cx="905522" cy="907370"/>
          </a:xfrm>
          <a:prstGeom prst="rect">
            <a:avLst/>
          </a:prstGeom>
        </p:spPr>
      </p:pic>
      <p:sp>
        <p:nvSpPr>
          <p:cNvPr id="6" name="Title 1">
            <a:extLst>
              <a:ext uri="{FF2B5EF4-FFF2-40B4-BE49-F238E27FC236}">
                <a16:creationId xmlns:a16="http://schemas.microsoft.com/office/drawing/2014/main" id="{8B93772A-47A9-4667-996B-60D048A6E0F7}"/>
              </a:ext>
            </a:extLst>
          </p:cNvPr>
          <p:cNvSpPr txBox="1">
            <a:spLocks/>
          </p:cNvSpPr>
          <p:nvPr/>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a:latin typeface="Century Gothic" panose="020B0502020202020204" pitchFamily="34" charset="0"/>
              </a:rPr>
              <a:t>Model</a:t>
            </a:r>
            <a:endParaRPr lang="en-GB" sz="4000" dirty="0">
              <a:latin typeface="Century Gothic" panose="020B0502020202020204" pitchFamily="34" charset="0"/>
            </a:endParaRPr>
          </a:p>
        </p:txBody>
      </p:sp>
      <p:pic>
        <p:nvPicPr>
          <p:cNvPr id="7" name="Picture 6">
            <a:extLst>
              <a:ext uri="{FF2B5EF4-FFF2-40B4-BE49-F238E27FC236}">
                <a16:creationId xmlns:a16="http://schemas.microsoft.com/office/drawing/2014/main" id="{45BC047D-C223-497B-AD0C-1A0A06CE186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09494" y="574221"/>
            <a:ext cx="905522" cy="907370"/>
          </a:xfrm>
          <a:prstGeom prst="rect">
            <a:avLst/>
          </a:prstGeom>
        </p:spPr>
      </p:pic>
      <p:pic>
        <p:nvPicPr>
          <p:cNvPr id="16" name="Picture 15"/>
          <p:cNvPicPr>
            <a:picLocks noChangeAspect="1"/>
          </p:cNvPicPr>
          <p:nvPr/>
        </p:nvPicPr>
        <p:blipFill>
          <a:blip r:embed="rId4"/>
          <a:stretch>
            <a:fillRect/>
          </a:stretch>
        </p:blipFill>
        <p:spPr>
          <a:xfrm>
            <a:off x="4038600" y="919915"/>
            <a:ext cx="7315200" cy="5162550"/>
          </a:xfrm>
          <a:prstGeom prst="rect">
            <a:avLst/>
          </a:prstGeom>
        </p:spPr>
      </p:pic>
      <p:sp>
        <p:nvSpPr>
          <p:cNvPr id="17" name="Rectangle 16"/>
          <p:cNvSpPr/>
          <p:nvPr/>
        </p:nvSpPr>
        <p:spPr>
          <a:xfrm>
            <a:off x="804494" y="2979638"/>
            <a:ext cx="2908380" cy="1384995"/>
          </a:xfrm>
          <a:prstGeom prst="rect">
            <a:avLst/>
          </a:prstGeom>
        </p:spPr>
        <p:txBody>
          <a:bodyPr wrap="square">
            <a:spAutoFit/>
          </a:bodyPr>
          <a:lstStyle/>
          <a:p>
            <a:r>
              <a:rPr lang="en-GB" sz="2800" dirty="0">
                <a:latin typeface="Century Gothic" panose="020B0502020202020204" pitchFamily="34" charset="0"/>
              </a:rPr>
              <a:t>René Magritte, Golconda, 1953</a:t>
            </a:r>
          </a:p>
        </p:txBody>
      </p:sp>
    </p:spTree>
    <p:extLst>
      <p:ext uri="{BB962C8B-B14F-4D97-AF65-F5344CB8AC3E}">
        <p14:creationId xmlns:p14="http://schemas.microsoft.com/office/powerpoint/2010/main" val="42577358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93772A-47A9-4667-996B-60D048A6E0F7}"/>
              </a:ext>
            </a:extLst>
          </p:cNvPr>
          <p:cNvSpPr>
            <a:spLocks noGrp="1"/>
          </p:cNvSpPr>
          <p:nvPr>
            <p:ph type="title"/>
          </p:nvPr>
        </p:nvSpPr>
        <p:spPr/>
        <p:txBody>
          <a:bodyPr>
            <a:normAutofit/>
          </a:bodyPr>
          <a:lstStyle/>
          <a:p>
            <a:r>
              <a:rPr lang="en-US" sz="4000" dirty="0">
                <a:latin typeface="Century Gothic" panose="020B0502020202020204" pitchFamily="34" charset="0"/>
              </a:rPr>
              <a:t>Model</a:t>
            </a:r>
            <a:endParaRPr lang="en-GB" sz="4000" dirty="0">
              <a:latin typeface="Century Gothic" panose="020B0502020202020204" pitchFamily="34" charset="0"/>
            </a:endParaRPr>
          </a:p>
        </p:txBody>
      </p:sp>
      <p:pic>
        <p:nvPicPr>
          <p:cNvPr id="8" name="Picture 7">
            <a:extLst>
              <a:ext uri="{FF2B5EF4-FFF2-40B4-BE49-F238E27FC236}">
                <a16:creationId xmlns:a16="http://schemas.microsoft.com/office/drawing/2014/main" id="{45BC047D-C223-497B-AD0C-1A0A06CE186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09494" y="574221"/>
            <a:ext cx="905522" cy="907370"/>
          </a:xfrm>
          <a:prstGeom prst="rect">
            <a:avLst/>
          </a:prstGeom>
        </p:spPr>
      </p:pic>
      <p:pic>
        <p:nvPicPr>
          <p:cNvPr id="6" name="Picture 5"/>
          <p:cNvPicPr>
            <a:picLocks noChangeAspect="1"/>
          </p:cNvPicPr>
          <p:nvPr/>
        </p:nvPicPr>
        <p:blipFill>
          <a:blip r:embed="rId4"/>
          <a:stretch>
            <a:fillRect/>
          </a:stretch>
        </p:blipFill>
        <p:spPr>
          <a:xfrm>
            <a:off x="4146885" y="574221"/>
            <a:ext cx="7315200" cy="5905500"/>
          </a:xfrm>
          <a:prstGeom prst="rect">
            <a:avLst/>
          </a:prstGeom>
        </p:spPr>
      </p:pic>
      <p:sp>
        <p:nvSpPr>
          <p:cNvPr id="13" name="Rectangle 12"/>
          <p:cNvSpPr/>
          <p:nvPr/>
        </p:nvSpPr>
        <p:spPr>
          <a:xfrm>
            <a:off x="838200" y="2378060"/>
            <a:ext cx="2776816" cy="1815882"/>
          </a:xfrm>
          <a:prstGeom prst="rect">
            <a:avLst/>
          </a:prstGeom>
        </p:spPr>
        <p:txBody>
          <a:bodyPr wrap="square">
            <a:spAutoFit/>
          </a:bodyPr>
          <a:lstStyle/>
          <a:p>
            <a:r>
              <a:rPr lang="en-GB" sz="2800" dirty="0">
                <a:latin typeface="Century Gothic" panose="020B0502020202020204" pitchFamily="34" charset="0"/>
              </a:rPr>
              <a:t>Leonora Carrington, Self-Portrait, 1937-1938</a:t>
            </a:r>
          </a:p>
        </p:txBody>
      </p:sp>
    </p:spTree>
    <p:extLst>
      <p:ext uri="{BB962C8B-B14F-4D97-AF65-F5344CB8AC3E}">
        <p14:creationId xmlns:p14="http://schemas.microsoft.com/office/powerpoint/2010/main" val="26116410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8A2E8-F6B4-41ED-ACD1-94CCC1407EBB}"/>
              </a:ext>
            </a:extLst>
          </p:cNvPr>
          <p:cNvSpPr>
            <a:spLocks noGrp="1"/>
          </p:cNvSpPr>
          <p:nvPr>
            <p:ph type="title"/>
          </p:nvPr>
        </p:nvSpPr>
        <p:spPr>
          <a:xfrm>
            <a:off x="657727" y="365124"/>
            <a:ext cx="10515600" cy="1325563"/>
          </a:xfrm>
        </p:spPr>
        <p:txBody>
          <a:bodyPr/>
          <a:lstStyle/>
          <a:p>
            <a:r>
              <a:rPr lang="en-US" dirty="0">
                <a:latin typeface="Century Gothic" panose="020B0502020202020204" pitchFamily="34" charset="0"/>
              </a:rPr>
              <a:t>Question</a:t>
            </a:r>
            <a:endParaRPr lang="en-GB" dirty="0">
              <a:latin typeface="Century Gothic" panose="020B0502020202020204" pitchFamily="34" charset="0"/>
            </a:endParaRPr>
          </a:p>
        </p:txBody>
      </p:sp>
      <p:pic>
        <p:nvPicPr>
          <p:cNvPr id="6" name="Picture 5">
            <a:extLst>
              <a:ext uri="{FF2B5EF4-FFF2-40B4-BE49-F238E27FC236}">
                <a16:creationId xmlns:a16="http://schemas.microsoft.com/office/drawing/2014/main" id="{8E1CAFF2-5FB5-479F-AD00-65A14620058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88363" y="575145"/>
            <a:ext cx="905522" cy="905522"/>
          </a:xfrm>
          <a:prstGeom prst="rect">
            <a:avLst/>
          </a:prstGeom>
        </p:spPr>
      </p:pic>
      <p:sp>
        <p:nvSpPr>
          <p:cNvPr id="15" name="Rectangle 14"/>
          <p:cNvSpPr/>
          <p:nvPr/>
        </p:nvSpPr>
        <p:spPr>
          <a:xfrm>
            <a:off x="5289884" y="6229243"/>
            <a:ext cx="3262146" cy="461665"/>
          </a:xfrm>
          <a:prstGeom prst="rect">
            <a:avLst/>
          </a:prstGeom>
        </p:spPr>
        <p:txBody>
          <a:bodyPr wrap="square">
            <a:spAutoFit/>
          </a:bodyPr>
          <a:lstStyle/>
          <a:p>
            <a:r>
              <a:rPr lang="en-US" sz="2400" dirty="0"/>
              <a:t>DESCRIBE IT</a:t>
            </a:r>
            <a:endParaRPr lang="en-GB" sz="2400" dirty="0">
              <a:latin typeface="Century Gothic" panose="020B0502020202020204" pitchFamily="34" charset="0"/>
            </a:endParaRPr>
          </a:p>
        </p:txBody>
      </p:sp>
      <p:pic>
        <p:nvPicPr>
          <p:cNvPr id="16" name="Picture 15"/>
          <p:cNvPicPr>
            <a:picLocks noChangeAspect="1"/>
          </p:cNvPicPr>
          <p:nvPr/>
        </p:nvPicPr>
        <p:blipFill>
          <a:blip r:embed="rId4"/>
          <a:stretch>
            <a:fillRect/>
          </a:stretch>
        </p:blipFill>
        <p:spPr>
          <a:xfrm>
            <a:off x="1869975" y="1900708"/>
            <a:ext cx="8620491" cy="4328535"/>
          </a:xfrm>
          <a:prstGeom prst="rect">
            <a:avLst/>
          </a:prstGeom>
        </p:spPr>
      </p:pic>
    </p:spTree>
    <p:extLst>
      <p:ext uri="{BB962C8B-B14F-4D97-AF65-F5344CB8AC3E}">
        <p14:creationId xmlns:p14="http://schemas.microsoft.com/office/powerpoint/2010/main" val="16688427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68016C-24C6-4D7C-B22C-1DA7606CA95B}"/>
              </a:ext>
            </a:extLst>
          </p:cNvPr>
          <p:cNvSpPr>
            <a:spLocks noGrp="1"/>
          </p:cNvSpPr>
          <p:nvPr>
            <p:ph type="title"/>
          </p:nvPr>
        </p:nvSpPr>
        <p:spPr/>
        <p:txBody>
          <a:bodyPr>
            <a:normAutofit/>
          </a:bodyPr>
          <a:lstStyle/>
          <a:p>
            <a:r>
              <a:rPr lang="en-US" sz="4000" dirty="0">
                <a:latin typeface="Century Gothic" panose="020B0502020202020204" pitchFamily="34" charset="0"/>
              </a:rPr>
              <a:t>Guided Practice</a:t>
            </a:r>
            <a:endParaRPr lang="en-GB" sz="4000" dirty="0">
              <a:latin typeface="Century Gothic" panose="020B0502020202020204" pitchFamily="34" charset="0"/>
            </a:endParaRPr>
          </a:p>
        </p:txBody>
      </p:sp>
      <p:pic>
        <p:nvPicPr>
          <p:cNvPr id="4" name="Picture 3">
            <a:extLst>
              <a:ext uri="{FF2B5EF4-FFF2-40B4-BE49-F238E27FC236}">
                <a16:creationId xmlns:a16="http://schemas.microsoft.com/office/drawing/2014/main" id="{85FB35B2-24AE-4CFC-A08A-701A06DF9E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51874" y="637658"/>
            <a:ext cx="780496" cy="780496"/>
          </a:xfrm>
          <a:prstGeom prst="rect">
            <a:avLst/>
          </a:prstGeom>
        </p:spPr>
      </p:pic>
      <p:pic>
        <p:nvPicPr>
          <p:cNvPr id="52" name="Picture 51"/>
          <p:cNvPicPr>
            <a:picLocks noChangeAspect="1"/>
          </p:cNvPicPr>
          <p:nvPr/>
        </p:nvPicPr>
        <p:blipFill rotWithShape="1">
          <a:blip r:embed="rId4"/>
          <a:srcRect l="65536" t="44956" r="7125" b="4030"/>
          <a:stretch/>
        </p:blipFill>
        <p:spPr>
          <a:xfrm>
            <a:off x="7615988" y="505311"/>
            <a:ext cx="2382254" cy="5717404"/>
          </a:xfrm>
          <a:prstGeom prst="rect">
            <a:avLst/>
          </a:prstGeom>
        </p:spPr>
      </p:pic>
      <p:pic>
        <p:nvPicPr>
          <p:cNvPr id="55" name="Picture 54"/>
          <p:cNvPicPr>
            <a:picLocks noChangeAspect="1"/>
          </p:cNvPicPr>
          <p:nvPr/>
        </p:nvPicPr>
        <p:blipFill>
          <a:blip r:embed="rId5"/>
          <a:stretch>
            <a:fillRect/>
          </a:stretch>
        </p:blipFill>
        <p:spPr>
          <a:xfrm>
            <a:off x="838200" y="2408504"/>
            <a:ext cx="5329583" cy="3595253"/>
          </a:xfrm>
          <a:prstGeom prst="rect">
            <a:avLst/>
          </a:prstGeom>
        </p:spPr>
      </p:pic>
      <p:pic>
        <p:nvPicPr>
          <p:cNvPr id="57" name="Picture 56"/>
          <p:cNvPicPr>
            <a:picLocks noChangeAspect="1"/>
          </p:cNvPicPr>
          <p:nvPr/>
        </p:nvPicPr>
        <p:blipFill rotWithShape="1">
          <a:blip r:embed="rId6"/>
          <a:srcRect l="14232" t="15895" r="15031" b="14632"/>
          <a:stretch/>
        </p:blipFill>
        <p:spPr>
          <a:xfrm>
            <a:off x="5422231" y="5113420"/>
            <a:ext cx="1347538" cy="1323473"/>
          </a:xfrm>
          <a:prstGeom prst="ellipse">
            <a:avLst/>
          </a:prstGeom>
          <a:ln>
            <a:noFill/>
          </a:ln>
          <a:effectLst>
            <a:softEdge rad="112500"/>
          </a:effectLst>
        </p:spPr>
      </p:pic>
    </p:spTree>
    <p:extLst>
      <p:ext uri="{BB962C8B-B14F-4D97-AF65-F5344CB8AC3E}">
        <p14:creationId xmlns:p14="http://schemas.microsoft.com/office/powerpoint/2010/main" val="29109596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69A39-D1AA-4620-B989-B195A55E434D}"/>
              </a:ext>
            </a:extLst>
          </p:cNvPr>
          <p:cNvSpPr>
            <a:spLocks noGrp="1"/>
          </p:cNvSpPr>
          <p:nvPr>
            <p:ph type="title"/>
          </p:nvPr>
        </p:nvSpPr>
        <p:spPr/>
        <p:txBody>
          <a:bodyPr>
            <a:normAutofit/>
          </a:bodyPr>
          <a:lstStyle/>
          <a:p>
            <a:r>
              <a:rPr lang="en-US" sz="4000" dirty="0">
                <a:latin typeface="Century Gothic" panose="020B0502020202020204" pitchFamily="34" charset="0"/>
              </a:rPr>
              <a:t>Assessment point</a:t>
            </a:r>
            <a:endParaRPr lang="en-GB" sz="4000" dirty="0">
              <a:latin typeface="Century Gothic" panose="020B0502020202020204" pitchFamily="34" charset="0"/>
            </a:endParaRPr>
          </a:p>
        </p:txBody>
      </p:sp>
      <p:sp>
        <p:nvSpPr>
          <p:cNvPr id="3" name="Content Placeholder 2">
            <a:extLst>
              <a:ext uri="{FF2B5EF4-FFF2-40B4-BE49-F238E27FC236}">
                <a16:creationId xmlns:a16="http://schemas.microsoft.com/office/drawing/2014/main" id="{596FB63B-FF34-4A86-88BC-111791A43696}"/>
              </a:ext>
            </a:extLst>
          </p:cNvPr>
          <p:cNvSpPr>
            <a:spLocks noGrp="1"/>
          </p:cNvSpPr>
          <p:nvPr>
            <p:ph idx="1"/>
          </p:nvPr>
        </p:nvSpPr>
        <p:spPr>
          <a:xfrm>
            <a:off x="838200" y="1566133"/>
            <a:ext cx="10515600" cy="4351338"/>
          </a:xfrm>
        </p:spPr>
        <p:txBody>
          <a:bodyPr>
            <a:normAutofit/>
          </a:bodyPr>
          <a:lstStyle/>
          <a:p>
            <a:pPr marL="514350" indent="-514350">
              <a:buAutoNum type="arabicPeriod"/>
            </a:pPr>
            <a:r>
              <a:rPr lang="en-US" dirty="0">
                <a:latin typeface="Century Gothic" panose="020B0502020202020204" pitchFamily="34" charset="0"/>
              </a:rPr>
              <a:t>Who started the surrealist movement?</a:t>
            </a:r>
          </a:p>
          <a:p>
            <a:pPr marL="514350" indent="-514350">
              <a:buAutoNum type="arabicPeriod"/>
            </a:pPr>
            <a:endParaRPr lang="en-US" dirty="0">
              <a:latin typeface="Century Gothic" panose="020B0502020202020204" pitchFamily="34" charset="0"/>
            </a:endParaRPr>
          </a:p>
          <a:p>
            <a:pPr marL="514350" indent="-514350">
              <a:buAutoNum type="arabicPeriod"/>
            </a:pPr>
            <a:endParaRPr lang="en-US" dirty="0">
              <a:latin typeface="Century Gothic" panose="020B0502020202020204" pitchFamily="34" charset="0"/>
            </a:endParaRPr>
          </a:p>
          <a:p>
            <a:pPr marL="0" indent="0">
              <a:buNone/>
            </a:pPr>
            <a:r>
              <a:rPr lang="en-US" dirty="0">
                <a:latin typeface="Century Gothic" panose="020B0502020202020204" pitchFamily="34" charset="0"/>
              </a:rPr>
              <a:t>2. Salvador Dali made paintings and sculptures about?</a:t>
            </a:r>
          </a:p>
          <a:p>
            <a:pPr marL="0" indent="0">
              <a:buNone/>
            </a:pPr>
            <a:endParaRPr lang="en-US" dirty="0">
              <a:latin typeface="Century Gothic" panose="020B0502020202020204" pitchFamily="34" charset="0"/>
            </a:endParaRPr>
          </a:p>
          <a:p>
            <a:pPr marL="0" indent="0">
              <a:buNone/>
            </a:pPr>
            <a:endParaRPr lang="en-US" dirty="0">
              <a:latin typeface="Century Gothic" panose="020B0502020202020204" pitchFamily="34" charset="0"/>
            </a:endParaRPr>
          </a:p>
          <a:p>
            <a:pPr marL="0" indent="0">
              <a:buNone/>
            </a:pPr>
            <a:r>
              <a:rPr lang="en-US" dirty="0">
                <a:latin typeface="Century Gothic" panose="020B0502020202020204" pitchFamily="34" charset="0"/>
              </a:rPr>
              <a:t>3. Approximately what year did surrealism end?</a:t>
            </a:r>
          </a:p>
        </p:txBody>
      </p:sp>
      <p:pic>
        <p:nvPicPr>
          <p:cNvPr id="4" name="Picture 3">
            <a:extLst>
              <a:ext uri="{FF2B5EF4-FFF2-40B4-BE49-F238E27FC236}">
                <a16:creationId xmlns:a16="http://schemas.microsoft.com/office/drawing/2014/main" id="{93A742FB-AAB4-475C-BD4B-71B54CCFA56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55168" y="609916"/>
            <a:ext cx="835980" cy="835980"/>
          </a:xfrm>
          <a:prstGeom prst="rect">
            <a:avLst/>
          </a:prstGeom>
        </p:spPr>
      </p:pic>
      <p:sp>
        <p:nvSpPr>
          <p:cNvPr id="5" name="TextBox 4">
            <a:extLst>
              <a:ext uri="{FF2B5EF4-FFF2-40B4-BE49-F238E27FC236}">
                <a16:creationId xmlns:a16="http://schemas.microsoft.com/office/drawing/2014/main" id="{49919AF1-14B9-448A-823C-957FE46FE55C}"/>
              </a:ext>
            </a:extLst>
          </p:cNvPr>
          <p:cNvSpPr txBox="1"/>
          <p:nvPr/>
        </p:nvSpPr>
        <p:spPr>
          <a:xfrm>
            <a:off x="838200" y="2323738"/>
            <a:ext cx="9003632" cy="646331"/>
          </a:xfrm>
          <a:prstGeom prst="rect">
            <a:avLst/>
          </a:prstGeom>
          <a:noFill/>
        </p:spPr>
        <p:txBody>
          <a:bodyPr wrap="square" rtlCol="0">
            <a:spAutoFit/>
          </a:bodyPr>
          <a:lstStyle/>
          <a:p>
            <a:pPr marL="342900" indent="-342900">
              <a:buAutoNum type="alphaLcParenR"/>
            </a:pPr>
            <a:r>
              <a:rPr lang="en-US" dirty="0">
                <a:latin typeface="Century Gothic" panose="020B0502020202020204" pitchFamily="34" charset="0"/>
              </a:rPr>
              <a:t>Sir </a:t>
            </a:r>
            <a:r>
              <a:rPr lang="en-US" dirty="0" err="1">
                <a:latin typeface="Century Gothic" panose="020B0502020202020204" pitchFamily="34" charset="0"/>
              </a:rPr>
              <a:t>Septimus</a:t>
            </a:r>
            <a:r>
              <a:rPr lang="en-US" dirty="0">
                <a:latin typeface="Century Gothic" panose="020B0502020202020204" pitchFamily="34" charset="0"/>
              </a:rPr>
              <a:t> Surreal		b) Salvador Dali</a:t>
            </a:r>
          </a:p>
          <a:p>
            <a:r>
              <a:rPr lang="en-US" dirty="0">
                <a:latin typeface="Century Gothic" panose="020B0502020202020204" pitchFamily="34" charset="0"/>
              </a:rPr>
              <a:t>c) Andre Breton				</a:t>
            </a:r>
          </a:p>
        </p:txBody>
      </p:sp>
      <p:sp>
        <p:nvSpPr>
          <p:cNvPr id="6" name="TextBox 5">
            <a:extLst>
              <a:ext uri="{FF2B5EF4-FFF2-40B4-BE49-F238E27FC236}">
                <a16:creationId xmlns:a16="http://schemas.microsoft.com/office/drawing/2014/main" id="{ECAC82C4-5606-4E88-9432-CB5E421B0EFE}"/>
              </a:ext>
            </a:extLst>
          </p:cNvPr>
          <p:cNvSpPr txBox="1"/>
          <p:nvPr/>
        </p:nvSpPr>
        <p:spPr>
          <a:xfrm>
            <a:off x="838200" y="3668593"/>
            <a:ext cx="11598442" cy="646331"/>
          </a:xfrm>
          <a:prstGeom prst="rect">
            <a:avLst/>
          </a:prstGeom>
          <a:noFill/>
        </p:spPr>
        <p:txBody>
          <a:bodyPr wrap="square" rtlCol="0">
            <a:spAutoFit/>
          </a:bodyPr>
          <a:lstStyle/>
          <a:p>
            <a:pPr marL="342900" indent="-342900">
              <a:buAutoNum type="alphaLcParenR"/>
            </a:pPr>
            <a:r>
              <a:rPr lang="en-US" dirty="0">
                <a:latin typeface="Century Gothic" panose="020B0502020202020204" pitchFamily="34" charset="0"/>
              </a:rPr>
              <a:t>Dreams 		c) Family</a:t>
            </a:r>
          </a:p>
          <a:p>
            <a:pPr marL="342900" indent="-342900">
              <a:buAutoNum type="alphaLcParenR"/>
            </a:pPr>
            <a:r>
              <a:rPr lang="en-US" dirty="0">
                <a:latin typeface="Century Gothic" panose="020B0502020202020204" pitchFamily="34" charset="0"/>
              </a:rPr>
              <a:t>Italy			d) Friends</a:t>
            </a:r>
          </a:p>
        </p:txBody>
      </p:sp>
      <p:sp>
        <p:nvSpPr>
          <p:cNvPr id="7" name="TextBox 6">
            <a:extLst>
              <a:ext uri="{FF2B5EF4-FFF2-40B4-BE49-F238E27FC236}">
                <a16:creationId xmlns:a16="http://schemas.microsoft.com/office/drawing/2014/main" id="{9D121893-9D7E-4622-97FB-614C3CB8EED8}"/>
              </a:ext>
            </a:extLst>
          </p:cNvPr>
          <p:cNvSpPr txBox="1"/>
          <p:nvPr/>
        </p:nvSpPr>
        <p:spPr>
          <a:xfrm>
            <a:off x="838200" y="5072529"/>
            <a:ext cx="5153526" cy="1200329"/>
          </a:xfrm>
          <a:prstGeom prst="rect">
            <a:avLst/>
          </a:prstGeom>
          <a:noFill/>
        </p:spPr>
        <p:txBody>
          <a:bodyPr wrap="square" rtlCol="0">
            <a:spAutoFit/>
          </a:bodyPr>
          <a:lstStyle/>
          <a:p>
            <a:pPr marL="342900" indent="-342900">
              <a:buAutoNum type="alphaLcParenR"/>
            </a:pPr>
            <a:r>
              <a:rPr lang="en-US" dirty="0">
                <a:latin typeface="Century Gothic" panose="020B0502020202020204" pitchFamily="34" charset="0"/>
              </a:rPr>
              <a:t>1966</a:t>
            </a:r>
          </a:p>
          <a:p>
            <a:pPr marL="342900" indent="-342900">
              <a:buAutoNum type="alphaLcParenR"/>
            </a:pPr>
            <a:r>
              <a:rPr lang="en-US" dirty="0">
                <a:latin typeface="Century Gothic" panose="020B0502020202020204" pitchFamily="34" charset="0"/>
              </a:rPr>
              <a:t>It has not ended</a:t>
            </a:r>
          </a:p>
          <a:p>
            <a:pPr marL="342900" indent="-342900">
              <a:buAutoNum type="alphaLcParenR"/>
            </a:pPr>
            <a:r>
              <a:rPr lang="en-US" dirty="0">
                <a:latin typeface="Century Gothic" panose="020B0502020202020204" pitchFamily="34" charset="0"/>
              </a:rPr>
              <a:t>1988</a:t>
            </a:r>
          </a:p>
          <a:p>
            <a:pPr marL="342900" indent="-342900">
              <a:buAutoNum type="alphaLcParenR"/>
            </a:pPr>
            <a:r>
              <a:rPr lang="en-US" dirty="0">
                <a:latin typeface="Century Gothic" panose="020B0502020202020204" pitchFamily="34" charset="0"/>
              </a:rPr>
              <a:t>1924</a:t>
            </a:r>
            <a:endParaRPr lang="en-GB" dirty="0">
              <a:latin typeface="Century Gothic" panose="020B0502020202020204" pitchFamily="34" charset="0"/>
            </a:endParaRPr>
          </a:p>
        </p:txBody>
      </p:sp>
    </p:spTree>
    <p:extLst>
      <p:ext uri="{BB962C8B-B14F-4D97-AF65-F5344CB8AC3E}">
        <p14:creationId xmlns:p14="http://schemas.microsoft.com/office/powerpoint/2010/main" val="9791137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42CD35-6E9F-4B03-A7F2-A9309F78F11C}"/>
              </a:ext>
            </a:extLst>
          </p:cNvPr>
          <p:cNvSpPr>
            <a:spLocks noGrp="1"/>
          </p:cNvSpPr>
          <p:nvPr>
            <p:ph type="title"/>
          </p:nvPr>
        </p:nvSpPr>
        <p:spPr>
          <a:xfrm>
            <a:off x="498736" y="603656"/>
            <a:ext cx="10515600" cy="1325563"/>
          </a:xfrm>
        </p:spPr>
        <p:txBody>
          <a:bodyPr>
            <a:normAutofit/>
          </a:bodyPr>
          <a:lstStyle/>
          <a:p>
            <a:r>
              <a:rPr lang="en-US" sz="4000" dirty="0">
                <a:latin typeface="Century Gothic" panose="020B0502020202020204" pitchFamily="34" charset="0"/>
              </a:rPr>
              <a:t>Independent Practice </a:t>
            </a:r>
            <a:endParaRPr lang="en-GB" sz="4000" dirty="0">
              <a:latin typeface="Century Gothic" panose="020B0502020202020204" pitchFamily="34" charset="0"/>
            </a:endParaRPr>
          </a:p>
        </p:txBody>
      </p:sp>
      <p:pic>
        <p:nvPicPr>
          <p:cNvPr id="4" name="Picture 3">
            <a:extLst>
              <a:ext uri="{FF2B5EF4-FFF2-40B4-BE49-F238E27FC236}">
                <a16:creationId xmlns:a16="http://schemas.microsoft.com/office/drawing/2014/main" id="{3A1300B0-CE97-4305-AF8F-BB8C6BCC043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67247" y="775434"/>
            <a:ext cx="835980" cy="835980"/>
          </a:xfrm>
          <a:prstGeom prst="rect">
            <a:avLst/>
          </a:prstGeom>
        </p:spPr>
      </p:pic>
      <p:pic>
        <p:nvPicPr>
          <p:cNvPr id="19" name="Picture 18"/>
          <p:cNvPicPr>
            <a:picLocks noChangeAspect="1"/>
          </p:cNvPicPr>
          <p:nvPr/>
        </p:nvPicPr>
        <p:blipFill>
          <a:blip r:embed="rId4"/>
          <a:stretch>
            <a:fillRect/>
          </a:stretch>
        </p:blipFill>
        <p:spPr>
          <a:xfrm>
            <a:off x="7403181" y="603656"/>
            <a:ext cx="4451056" cy="5724953"/>
          </a:xfrm>
          <a:prstGeom prst="rect">
            <a:avLst/>
          </a:prstGeom>
        </p:spPr>
      </p:pic>
    </p:spTree>
    <p:extLst>
      <p:ext uri="{BB962C8B-B14F-4D97-AF65-F5344CB8AC3E}">
        <p14:creationId xmlns:p14="http://schemas.microsoft.com/office/powerpoint/2010/main" val="28883682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C0AEC1-8CC1-4336-BC91-2D20C3BEA816}"/>
              </a:ext>
            </a:extLst>
          </p:cNvPr>
          <p:cNvSpPr>
            <a:spLocks noGrp="1"/>
          </p:cNvSpPr>
          <p:nvPr>
            <p:ph type="title"/>
          </p:nvPr>
        </p:nvSpPr>
        <p:spPr/>
        <p:txBody>
          <a:bodyPr>
            <a:normAutofit/>
          </a:bodyPr>
          <a:lstStyle/>
          <a:p>
            <a:r>
              <a:rPr lang="en-US" sz="4000" dirty="0">
                <a:latin typeface="Century Gothic" panose="020B0502020202020204" pitchFamily="34" charset="0"/>
              </a:rPr>
              <a:t>Quiz</a:t>
            </a:r>
            <a:endParaRPr lang="en-GB" sz="4000" dirty="0">
              <a:latin typeface="Century Gothic" panose="020B0502020202020204" pitchFamily="34" charset="0"/>
            </a:endParaRPr>
          </a:p>
        </p:txBody>
      </p:sp>
      <p:sp>
        <p:nvSpPr>
          <p:cNvPr id="3" name="Content Placeholder 2">
            <a:extLst>
              <a:ext uri="{FF2B5EF4-FFF2-40B4-BE49-F238E27FC236}">
                <a16:creationId xmlns:a16="http://schemas.microsoft.com/office/drawing/2014/main" id="{9E247969-BA7E-492A-91D8-299893530C28}"/>
              </a:ext>
            </a:extLst>
          </p:cNvPr>
          <p:cNvSpPr>
            <a:spLocks noGrp="1"/>
          </p:cNvSpPr>
          <p:nvPr>
            <p:ph idx="1"/>
          </p:nvPr>
        </p:nvSpPr>
        <p:spPr/>
        <p:txBody>
          <a:bodyPr>
            <a:normAutofit fontScale="92500" lnSpcReduction="20000"/>
          </a:bodyPr>
          <a:lstStyle/>
          <a:p>
            <a:pPr marL="342900" indent="-342900">
              <a:buAutoNum type="arabicPeriod"/>
            </a:pPr>
            <a:r>
              <a:rPr lang="en-GB" dirty="0">
                <a:latin typeface="Century Gothic" panose="020B0502020202020204" pitchFamily="34" charset="0"/>
              </a:rPr>
              <a:t>Constable painted a lot of his landscapes where?</a:t>
            </a:r>
          </a:p>
          <a:p>
            <a:pPr marL="342900" indent="-342900">
              <a:buAutoNum type="arabicPeriod"/>
            </a:pPr>
            <a:r>
              <a:rPr lang="en-GB" dirty="0">
                <a:latin typeface="Century Gothic" panose="020B0502020202020204" pitchFamily="34" charset="0"/>
              </a:rPr>
              <a:t>What is a landscape?</a:t>
            </a:r>
          </a:p>
          <a:p>
            <a:pPr marL="342900" indent="-342900">
              <a:buAutoNum type="arabicPeriod"/>
            </a:pPr>
            <a:r>
              <a:rPr lang="en-GB" dirty="0">
                <a:latin typeface="Century Gothic" panose="020B0502020202020204" pitchFamily="34" charset="0"/>
              </a:rPr>
              <a:t>What is a one-point perspective drawing?</a:t>
            </a:r>
          </a:p>
          <a:p>
            <a:pPr marL="342900" indent="-342900">
              <a:buAutoNum type="arabicPeriod"/>
            </a:pPr>
            <a:r>
              <a:rPr lang="en-GB" dirty="0">
                <a:latin typeface="Century Gothic" panose="020B0502020202020204" pitchFamily="34" charset="0"/>
              </a:rPr>
              <a:t>What does VP stand for?</a:t>
            </a:r>
          </a:p>
          <a:p>
            <a:pPr marL="342900" indent="-342900">
              <a:buAutoNum type="arabicPeriod"/>
            </a:pPr>
            <a:r>
              <a:rPr lang="en-GB" dirty="0">
                <a:latin typeface="Century Gothic" panose="020B0502020202020204" pitchFamily="34" charset="0"/>
              </a:rPr>
              <a:t>What is Surrealism?</a:t>
            </a:r>
          </a:p>
          <a:p>
            <a:pPr marL="342900" indent="-342900">
              <a:buAutoNum type="arabicPeriod"/>
            </a:pPr>
            <a:r>
              <a:rPr lang="en-GB" dirty="0">
                <a:latin typeface="Century Gothic" panose="020B0502020202020204" pitchFamily="34" charset="0"/>
              </a:rPr>
              <a:t>Why was it called surrealism?</a:t>
            </a:r>
          </a:p>
          <a:p>
            <a:pPr marL="342900" indent="-342900">
              <a:buAutoNum type="arabicPeriod"/>
            </a:pPr>
            <a:r>
              <a:rPr lang="en-GB" dirty="0">
                <a:latin typeface="Century Gothic" panose="020B0502020202020204" pitchFamily="34" charset="0"/>
              </a:rPr>
              <a:t>What is the main idea of surrealism?</a:t>
            </a:r>
          </a:p>
          <a:p>
            <a:pPr marL="342900" indent="-342900">
              <a:buAutoNum type="arabicPeriod"/>
            </a:pPr>
            <a:r>
              <a:rPr lang="en-GB" dirty="0">
                <a:latin typeface="Century Gothic" panose="020B0502020202020204" pitchFamily="34" charset="0"/>
              </a:rPr>
              <a:t>Who is this famous surrealist artist?</a:t>
            </a:r>
          </a:p>
          <a:p>
            <a:pPr marL="342900" indent="-342900">
              <a:buAutoNum type="arabicPeriod"/>
            </a:pPr>
            <a:r>
              <a:rPr lang="en-GB" dirty="0">
                <a:latin typeface="Century Gothic" panose="020B0502020202020204" pitchFamily="34" charset="0"/>
              </a:rPr>
              <a:t>Why were the surrealists interested in the irrational?</a:t>
            </a:r>
          </a:p>
          <a:p>
            <a:pPr marL="342900" indent="-342900">
              <a:buAutoNum type="arabicPeriod"/>
            </a:pPr>
            <a:r>
              <a:rPr lang="en-GB" dirty="0">
                <a:latin typeface="Century Gothic" panose="020B0502020202020204" pitchFamily="34" charset="0"/>
              </a:rPr>
              <a:t>Why do you think the Surrealists though it was important opt reach a level of perception that went beyond reality?</a:t>
            </a:r>
            <a:endParaRPr lang="en-US" dirty="0">
              <a:latin typeface="Century Gothic" panose="020B0502020202020204" pitchFamily="34" charset="0"/>
            </a:endParaRPr>
          </a:p>
        </p:txBody>
      </p:sp>
      <p:pic>
        <p:nvPicPr>
          <p:cNvPr id="4" name="Picture 3">
            <a:extLst>
              <a:ext uri="{FF2B5EF4-FFF2-40B4-BE49-F238E27FC236}">
                <a16:creationId xmlns:a16="http://schemas.microsoft.com/office/drawing/2014/main" id="{BE40BDA2-241E-481E-8499-555CA2E550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64796" y="637761"/>
            <a:ext cx="780290" cy="780290"/>
          </a:xfrm>
          <a:prstGeom prst="rect">
            <a:avLst/>
          </a:prstGeom>
        </p:spPr>
      </p:pic>
      <p:pic>
        <p:nvPicPr>
          <p:cNvPr id="5" name="Picture 4"/>
          <p:cNvPicPr>
            <a:picLocks noChangeAspect="1"/>
          </p:cNvPicPr>
          <p:nvPr/>
        </p:nvPicPr>
        <p:blipFill>
          <a:blip r:embed="rId4"/>
          <a:stretch>
            <a:fillRect/>
          </a:stretch>
        </p:blipFill>
        <p:spPr>
          <a:xfrm>
            <a:off x="9586913" y="3523499"/>
            <a:ext cx="2319925" cy="1739064"/>
          </a:xfrm>
          <a:prstGeom prst="rect">
            <a:avLst/>
          </a:prstGeom>
        </p:spPr>
      </p:pic>
    </p:spTree>
    <p:extLst>
      <p:ext uri="{BB962C8B-B14F-4D97-AF65-F5344CB8AC3E}">
        <p14:creationId xmlns:p14="http://schemas.microsoft.com/office/powerpoint/2010/main" val="15016127"/>
      </p:ext>
    </p:extLst>
  </p:cSld>
  <p:clrMapOvr>
    <a:masterClrMapping/>
  </p:clrMapOvr>
</p:sld>
</file>

<file path=ppt/theme/theme1.xml><?xml version="1.0" encoding="utf-8"?>
<a:theme xmlns:a="http://schemas.openxmlformats.org/drawingml/2006/main" name="Geography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eography Theme" id="{CB1A5E1B-563D-460A-92F6-ECB2128B1434}" vid="{6DBAF16D-33E6-45B1-8F2D-9E5EC9908D8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E7BFC7875DB5E41ACE52D06F7C9A12B" ma:contentTypeVersion="14" ma:contentTypeDescription="Create a new document." ma:contentTypeScope="" ma:versionID="d39b0116c72853d3815b229c926516d8">
  <xsd:schema xmlns:xsd="http://www.w3.org/2001/XMLSchema" xmlns:xs="http://www.w3.org/2001/XMLSchema" xmlns:p="http://schemas.microsoft.com/office/2006/metadata/properties" xmlns:ns3="1fc1adc8-f1c1-4dfd-acb7-add2571635a7" xmlns:ns4="c8f8857e-0c74-474d-b609-887febfc5b6f" targetNamespace="http://schemas.microsoft.com/office/2006/metadata/properties" ma:root="true" ma:fieldsID="6b75849da192ee05323684f69ba52ff7" ns3:_="" ns4:_="">
    <xsd:import namespace="1fc1adc8-f1c1-4dfd-acb7-add2571635a7"/>
    <xsd:import namespace="c8f8857e-0c74-474d-b609-887febfc5b6f"/>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4:SharedWithUsers" minOccurs="0"/>
                <xsd:element ref="ns4:SharedWithDetails" minOccurs="0"/>
                <xsd:element ref="ns4:SharingHintHash" minOccurs="0"/>
                <xsd:element ref="ns3:MediaServiceGenerationTime" minOccurs="0"/>
                <xsd:element ref="ns3:MediaServiceEventHashCode" minOccurs="0"/>
                <xsd:element ref="ns3:MediaServiceOCR" minOccurs="0"/>
                <xsd:element ref="ns3:MediaServiceAutoKeyPoints" minOccurs="0"/>
                <xsd:element ref="ns3:MediaServiceKeyPoints"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fc1adc8-f1c1-4dfd-acb7-add2571635a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Location" ma:index="12" nillable="true" ma:displayName="MediaServic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LengthInSeconds" ma:index="21"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8f8857e-0c74-474d-b609-887febfc5b6f"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046CF5A-2763-4AA9-8C31-A3AA65FBE91F}">
  <ds:schemaRefs>
    <ds:schemaRef ds:uri="1fc1adc8-f1c1-4dfd-acb7-add2571635a7"/>
    <ds:schemaRef ds:uri="c8f8857e-0c74-474d-b609-887febfc5b6f"/>
    <ds:schemaRef ds:uri="http://purl.org/dc/terms/"/>
    <ds:schemaRef ds:uri="http://purl.org/dc/elements/1.1/"/>
    <ds:schemaRef ds:uri="http://purl.org/dc/dcmitype/"/>
    <ds:schemaRef ds:uri="http://schemas.openxmlformats.org/package/2006/metadata/core-properties"/>
    <ds:schemaRef ds:uri="http://www.w3.org/XML/1998/namespace"/>
    <ds:schemaRef ds:uri="http://schemas.microsoft.com/office/2006/metadata/properties"/>
    <ds:schemaRef ds:uri="http://schemas.microsoft.com/office/2006/documentManagement/types"/>
    <ds:schemaRef ds:uri="http://schemas.microsoft.com/office/infopath/2007/PartnerControls"/>
  </ds:schemaRefs>
</ds:datastoreItem>
</file>

<file path=customXml/itemProps2.xml><?xml version="1.0" encoding="utf-8"?>
<ds:datastoreItem xmlns:ds="http://schemas.openxmlformats.org/officeDocument/2006/customXml" ds:itemID="{85ECB679-364F-4CEF-865A-444F8DC6FDCB}">
  <ds:schemaRefs>
    <ds:schemaRef ds:uri="http://schemas.microsoft.com/sharepoint/v3/contenttype/forms"/>
  </ds:schemaRefs>
</ds:datastoreItem>
</file>

<file path=customXml/itemProps3.xml><?xml version="1.0" encoding="utf-8"?>
<ds:datastoreItem xmlns:ds="http://schemas.openxmlformats.org/officeDocument/2006/customXml" ds:itemID="{2487BBD7-F74C-4D90-A6FF-2C448D5B84B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fc1adc8-f1c1-4dfd-acb7-add2571635a7"/>
    <ds:schemaRef ds:uri="c8f8857e-0c74-474d-b609-887febfc5b6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Geography Theme</Template>
  <TotalTime>3595</TotalTime>
  <Words>2513</Words>
  <Application>Microsoft Office PowerPoint</Application>
  <PresentationFormat>Widescreen</PresentationFormat>
  <Paragraphs>230</Paragraphs>
  <Slides>13</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Century Gothic</vt:lpstr>
      <vt:lpstr>Geography Theme</vt:lpstr>
      <vt:lpstr>PowerPoint Presentation</vt:lpstr>
      <vt:lpstr>Recall</vt:lpstr>
      <vt:lpstr>PowerPoint Presentation</vt:lpstr>
      <vt:lpstr>Model</vt:lpstr>
      <vt:lpstr>Model</vt:lpstr>
      <vt:lpstr>Model</vt:lpstr>
      <vt:lpstr>Model</vt:lpstr>
      <vt:lpstr>Model</vt:lpstr>
      <vt:lpstr>Question</vt:lpstr>
      <vt:lpstr>Guided Practice</vt:lpstr>
      <vt:lpstr>Assessment point</vt:lpstr>
      <vt:lpstr>Independent Practice </vt:lpstr>
      <vt:lpstr>Quiz</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Dave Ellison-Lee</dc:creator>
  <cp:lastModifiedBy>Mrs Padam</cp:lastModifiedBy>
  <cp:revision>144</cp:revision>
  <dcterms:created xsi:type="dcterms:W3CDTF">2021-12-08T17:14:35Z</dcterms:created>
  <dcterms:modified xsi:type="dcterms:W3CDTF">2023-02-15T14:16:23Z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0x0101002E7BFC7875DB5E41ACE52D06F7C9A12B</vt:lpwstr>
  </property>
  <property fmtid="{D5CDD505-2E9C-101B-9397-08002B2CF9AE}" pid="3" name="Order">
    <vt:r8>15500</vt:r8>
  </property>
  <property fmtid="{D5CDD505-2E9C-101B-9397-08002B2CF9AE}" pid="4" name="xd_Signature">
    <vt:bool>false</vt:bool>
  </property>
  <property fmtid="{D5CDD505-2E9C-101B-9397-08002B2CF9AE}" pid="5" name="xd_ProgID">
    <vt:lpwstr/>
  </property>
  <property fmtid="{D5CDD505-2E9C-101B-9397-08002B2CF9AE}" pid="6" name="_ExtendedDescription">
    <vt:lpwstr/>
  </property>
  <property fmtid="{D5CDD505-2E9C-101B-9397-08002B2CF9AE}" pid="7" name="TriggerFlowInfo">
    <vt:lpwstr/>
  </property>
  <property fmtid="{D5CDD505-2E9C-101B-9397-08002B2CF9AE}" pid="8" name="_SourceUrl">
    <vt:lpwstr/>
  </property>
  <property fmtid="{D5CDD505-2E9C-101B-9397-08002B2CF9AE}" pid="9" name="_SharedFileIndex">
    <vt:lpwstr/>
  </property>
  <property fmtid="{D5CDD505-2E9C-101B-9397-08002B2CF9AE}" pid="10" name="ComplianceAssetId">
    <vt:lpwstr/>
  </property>
  <property fmtid="{D5CDD505-2E9C-101B-9397-08002B2CF9AE}" pid="11" name="TemplateUrl">
    <vt:lpwstr/>
  </property>
  <property fmtid="{D5CDD505-2E9C-101B-9397-08002B2CF9AE}" pid="12" name="MediaServiceImageTags">
    <vt:lpwstr/>
  </property>
</Properties>
</file>